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93" r:id="rId2"/>
    <p:sldId id="268" r:id="rId3"/>
    <p:sldId id="257" r:id="rId4"/>
    <p:sldId id="258" r:id="rId5"/>
    <p:sldId id="259" r:id="rId6"/>
    <p:sldId id="262" r:id="rId7"/>
    <p:sldId id="266" r:id="rId8"/>
    <p:sldId id="267" r:id="rId9"/>
    <p:sldId id="275" r:id="rId10"/>
    <p:sldId id="269" r:id="rId11"/>
    <p:sldId id="263" r:id="rId12"/>
    <p:sldId id="277" r:id="rId13"/>
    <p:sldId id="283" r:id="rId14"/>
    <p:sldId id="278" r:id="rId15"/>
    <p:sldId id="294" r:id="rId16"/>
    <p:sldId id="280" r:id="rId17"/>
    <p:sldId id="285" r:id="rId18"/>
    <p:sldId id="289" r:id="rId19"/>
    <p:sldId id="298" r:id="rId20"/>
    <p:sldId id="295" r:id="rId21"/>
    <p:sldId id="290" r:id="rId22"/>
    <p:sldId id="296" r:id="rId23"/>
    <p:sldId id="286" r:id="rId24"/>
    <p:sldId id="292" r:id="rId25"/>
    <p:sldId id="29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840652B7-579A-4CF7-9126-CE202E085766}">
          <p14:sldIdLst>
            <p14:sldId id="293"/>
            <p14:sldId id="268"/>
            <p14:sldId id="257"/>
            <p14:sldId id="258"/>
            <p14:sldId id="259"/>
            <p14:sldId id="262"/>
            <p14:sldId id="266"/>
            <p14:sldId id="267"/>
            <p14:sldId id="275"/>
            <p14:sldId id="269"/>
            <p14:sldId id="263"/>
            <p14:sldId id="277"/>
            <p14:sldId id="283"/>
            <p14:sldId id="278"/>
            <p14:sldId id="294"/>
            <p14:sldId id="280"/>
            <p14:sldId id="285"/>
            <p14:sldId id="289"/>
            <p14:sldId id="298"/>
            <p14:sldId id="295"/>
            <p14:sldId id="290"/>
            <p14:sldId id="296"/>
            <p14:sldId id="286"/>
            <p14:sldId id="292"/>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13" autoAdjust="0"/>
    <p:restoredTop sz="82746" autoAdjust="0"/>
  </p:normalViewPr>
  <p:slideViewPr>
    <p:cSldViewPr snapToGrid="0">
      <p:cViewPr varScale="1">
        <p:scale>
          <a:sx n="71" d="100"/>
          <a:sy n="71" d="100"/>
        </p:scale>
        <p:origin x="69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BA306-0ACF-416A-856D-65ED03507B67}" type="datetimeFigureOut">
              <a:rPr lang="en-GB" smtClean="0"/>
              <a:t>20/07/2020</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1757D1-7B53-41DE-BD0E-E1CD5579419F}" type="slidenum">
              <a:rPr lang="en-GB" smtClean="0"/>
              <a:t>‹Nº›</a:t>
            </a:fld>
            <a:endParaRPr lang="en-GB"/>
          </a:p>
        </p:txBody>
      </p:sp>
    </p:spTree>
    <p:extLst>
      <p:ext uri="{BB962C8B-B14F-4D97-AF65-F5344CB8AC3E}">
        <p14:creationId xmlns:p14="http://schemas.microsoft.com/office/powerpoint/2010/main" val="2817307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lideplayer.com/slide/11242804/"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erncourier.com/a/the-rise-of-deep-learn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5HJ8E0PTaWY"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youtube.com/watch?v=a7RYOft_wF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Top_quark"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en.wikipedia.org/wiki/ATLAS_experiment#cite_note-15" TargetMode="External"/><Relationship Id="rId4" Type="http://schemas.openxmlformats.org/officeDocument/2006/relationships/hyperlink" Target="https://en.wikipedia.org/wiki/Fermilab"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Interaction_poin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Particle_identificatio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1</a:t>
            </a:fld>
            <a:endParaRPr lang="en-GB"/>
          </a:p>
        </p:txBody>
      </p:sp>
    </p:spTree>
    <p:extLst>
      <p:ext uri="{BB962C8B-B14F-4D97-AF65-F5344CB8AC3E}">
        <p14:creationId xmlns:p14="http://schemas.microsoft.com/office/powerpoint/2010/main" val="2580547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se tiene un 50% de sucesos(registros)</a:t>
            </a:r>
          </a:p>
          <a:p>
            <a:r>
              <a:rPr lang="es-ES" sz="1200" b="0" i="0" u="none" strike="noStrike" kern="1200" baseline="0" dirty="0">
                <a:solidFill>
                  <a:schemeClr val="tx1"/>
                </a:solidFill>
                <a:latin typeface="+mn-lt"/>
                <a:ea typeface="+mn-ea"/>
                <a:cs typeface="+mn-cs"/>
              </a:rPr>
              <a:t>pertenecientes a la desintegración </a:t>
            </a:r>
            <a:r>
              <a:rPr lang="es-ES" sz="1200" b="0" i="0" u="none" strike="noStrike" kern="1200" baseline="0" dirty="0" err="1">
                <a:solidFill>
                  <a:schemeClr val="tx1"/>
                </a:solidFill>
                <a:latin typeface="+mn-lt"/>
                <a:ea typeface="+mn-ea"/>
                <a:cs typeface="+mn-cs"/>
              </a:rPr>
              <a:t>tt</a:t>
            </a:r>
            <a:r>
              <a:rPr lang="es-ES" sz="1200" b="0" i="0" u="none" strike="noStrike" kern="1200" baseline="0" dirty="0">
                <a:solidFill>
                  <a:schemeClr val="tx1"/>
                </a:solidFill>
                <a:latin typeface="+mn-lt"/>
                <a:ea typeface="+mn-ea"/>
                <a:cs typeface="+mn-cs"/>
              </a:rPr>
              <a:t> siguiendo el SM denominados ruido o </a:t>
            </a:r>
            <a:r>
              <a:rPr lang="es-ES" sz="1200" b="0" i="0" u="none" strike="noStrike" kern="1200" baseline="0" dirty="0" err="1">
                <a:solidFill>
                  <a:schemeClr val="tx1"/>
                </a:solidFill>
                <a:latin typeface="+mn-lt"/>
                <a:ea typeface="+mn-ea"/>
                <a:cs typeface="+mn-cs"/>
              </a:rPr>
              <a:t>background</a:t>
            </a:r>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y otro 50% mediante el BSM denominados señal obteniendo un conjunto de</a:t>
            </a:r>
          </a:p>
          <a:p>
            <a:r>
              <a:rPr lang="es-ES" sz="1200" b="0" i="0" u="none" strike="noStrike" kern="1200" baseline="0" dirty="0">
                <a:solidFill>
                  <a:schemeClr val="tx1"/>
                </a:solidFill>
                <a:latin typeface="+mn-lt"/>
                <a:ea typeface="+mn-ea"/>
                <a:cs typeface="+mn-cs"/>
              </a:rPr>
              <a:t>datos de </a:t>
            </a:r>
            <a:r>
              <a:rPr lang="es-ES" sz="1200" b="0" i="0" u="none" strike="noStrike" kern="1200" baseline="0" dirty="0" err="1">
                <a:solidFill>
                  <a:schemeClr val="tx1"/>
                </a:solidFill>
                <a:latin typeface="+mn-lt"/>
                <a:ea typeface="+mn-ea"/>
                <a:cs typeface="+mn-cs"/>
              </a:rPr>
              <a:t>clasicación</a:t>
            </a:r>
            <a:r>
              <a:rPr lang="es-ES" sz="1200" b="0" i="0" u="none" strike="noStrike" kern="1200" baseline="0" dirty="0">
                <a:solidFill>
                  <a:schemeClr val="tx1"/>
                </a:solidFill>
                <a:latin typeface="+mn-lt"/>
                <a:ea typeface="+mn-ea"/>
                <a:cs typeface="+mn-cs"/>
              </a:rPr>
              <a:t>. Dichos datos proceden de distintas simulaciones en las cuales</a:t>
            </a:r>
          </a:p>
          <a:p>
            <a:r>
              <a:rPr lang="es-ES" sz="1200" b="0" i="0" u="none" strike="noStrike" kern="1200" baseline="0" dirty="0">
                <a:solidFill>
                  <a:schemeClr val="tx1"/>
                </a:solidFill>
                <a:latin typeface="+mn-lt"/>
                <a:ea typeface="+mn-ea"/>
                <a:cs typeface="+mn-cs"/>
              </a:rPr>
              <a:t>es necesario implementar un valor hipotético de la masa de la resonancia o masa</a:t>
            </a:r>
          </a:p>
          <a:p>
            <a:r>
              <a:rPr lang="es-ES" sz="1200" b="0" i="0" u="none" strike="noStrike" kern="1200" baseline="0" dirty="0">
                <a:solidFill>
                  <a:schemeClr val="tx1"/>
                </a:solidFill>
                <a:latin typeface="+mn-lt"/>
                <a:ea typeface="+mn-ea"/>
                <a:cs typeface="+mn-cs"/>
              </a:rPr>
              <a:t>generada para gestar un conjunto de sucesos de señal. De esta forma, se tiene un</a:t>
            </a:r>
          </a:p>
          <a:p>
            <a:r>
              <a:rPr lang="es-ES" sz="1200" b="0" i="0" u="none" strike="noStrike" kern="1200" baseline="0" dirty="0">
                <a:solidFill>
                  <a:schemeClr val="tx1"/>
                </a:solidFill>
                <a:latin typeface="+mn-lt"/>
                <a:ea typeface="+mn-ea"/>
                <a:cs typeface="+mn-cs"/>
              </a:rPr>
              <a:t>conjunto mayor con datos de señal implementados para diversos valor</a:t>
            </a:r>
          </a:p>
          <a:p>
            <a:endParaRPr lang="es-ES" sz="1200" b="0" i="0" u="none" strike="noStrike" kern="1200" baseline="0" dirty="0">
              <a:solidFill>
                <a:schemeClr val="tx1"/>
              </a:solidFill>
              <a:latin typeface="+mn-lt"/>
              <a:ea typeface="+mn-ea"/>
              <a:cs typeface="+mn-cs"/>
            </a:endParaRP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Decir que es una masa pesada descrita modelo. </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VARIABLES CINEMÁTICAS. </a:t>
            </a:r>
          </a:p>
          <a:p>
            <a:pPr marL="171450" indent="-171450">
              <a:buFontTx/>
              <a:buChar char="-"/>
            </a:pPr>
            <a:r>
              <a:rPr lang="es-ES" sz="1200" b="0" i="0" u="none" strike="noStrike" kern="1200" baseline="0" dirty="0">
                <a:solidFill>
                  <a:schemeClr val="tx1"/>
                </a:solidFill>
                <a:latin typeface="+mn-lt"/>
                <a:ea typeface="+mn-ea"/>
                <a:cs typeface="+mn-cs"/>
              </a:rPr>
              <a:t>Momento transverso </a:t>
            </a:r>
          </a:p>
          <a:p>
            <a:pPr marL="171450" indent="-171450">
              <a:buFontTx/>
              <a:buChar char="-"/>
            </a:pPr>
            <a:r>
              <a:rPr lang="es-ES" sz="1200" b="0" i="0" u="none" strike="noStrike" kern="1200" baseline="0" dirty="0">
                <a:solidFill>
                  <a:schemeClr val="tx1"/>
                </a:solidFill>
                <a:latin typeface="+mn-lt"/>
                <a:ea typeface="+mn-ea"/>
                <a:cs typeface="+mn-cs"/>
              </a:rPr>
              <a:t>Ángulo azimutal y </a:t>
            </a:r>
            <a:r>
              <a:rPr lang="es-ES" sz="1200" b="0" i="0" u="none" strike="noStrike" kern="1200" baseline="0" dirty="0" err="1">
                <a:solidFill>
                  <a:schemeClr val="tx1"/>
                </a:solidFill>
                <a:latin typeface="+mn-lt"/>
                <a:ea typeface="+mn-ea"/>
                <a:cs typeface="+mn-cs"/>
              </a:rPr>
              <a:t>pseudorapidity</a:t>
            </a:r>
            <a:r>
              <a:rPr lang="es-ES" sz="1200" b="0" i="0" u="none" strike="noStrike" kern="1200" baseline="0" dirty="0">
                <a:solidFill>
                  <a:schemeClr val="tx1"/>
                </a:solidFill>
                <a:latin typeface="+mn-lt"/>
                <a:ea typeface="+mn-ea"/>
                <a:cs typeface="+mn-cs"/>
              </a:rPr>
              <a:t> </a:t>
            </a:r>
          </a:p>
          <a:p>
            <a:pPr marL="171450" indent="-171450">
              <a:buFontTx/>
              <a:buChar char="-"/>
            </a:pPr>
            <a:r>
              <a:rPr lang="es-ES" sz="1200" b="0" i="0" u="none" strike="noStrike" kern="1200" baseline="0" dirty="0">
                <a:solidFill>
                  <a:schemeClr val="tx1"/>
                </a:solidFill>
                <a:latin typeface="+mn-lt"/>
                <a:ea typeface="+mn-ea"/>
                <a:cs typeface="+mn-cs"/>
              </a:rPr>
              <a:t>Masa invariante: masa asociada a una colisión o desintegración que refleja la energía</a:t>
            </a:r>
          </a:p>
          <a:p>
            <a:pPr marL="171450" indent="-171450">
              <a:buFontTx/>
              <a:buChar char="-"/>
            </a:pPr>
            <a:r>
              <a:rPr lang="es-ES" sz="1200" b="0" i="0" u="none" strike="noStrike" kern="1200" baseline="0" dirty="0">
                <a:solidFill>
                  <a:schemeClr val="tx1"/>
                </a:solidFill>
                <a:latin typeface="+mn-lt"/>
                <a:ea typeface="+mn-ea"/>
                <a:cs typeface="+mn-cs"/>
              </a:rPr>
              <a:t> total del suceso. Función de las </a:t>
            </a:r>
            <a:r>
              <a:rPr lang="es-ES" sz="1200" b="0" i="0" u="none" strike="noStrike" kern="1200" baseline="0" dirty="0" err="1">
                <a:solidFill>
                  <a:schemeClr val="tx1"/>
                </a:solidFill>
                <a:latin typeface="+mn-lt"/>
                <a:ea typeface="+mn-ea"/>
                <a:cs typeface="+mn-cs"/>
              </a:rPr>
              <a:t>low</a:t>
            </a:r>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level</a:t>
            </a:r>
            <a:r>
              <a:rPr lang="es-ES" sz="1200" b="0" i="0" u="none" strike="noStrike" kern="1200" baseline="0" dirty="0">
                <a:solidFill>
                  <a:schemeClr val="tx1"/>
                </a:solidFill>
                <a:latin typeface="+mn-lt"/>
                <a:ea typeface="+mn-ea"/>
                <a:cs typeface="+mn-cs"/>
              </a:rPr>
              <a:t>. </a:t>
            </a:r>
          </a:p>
          <a:p>
            <a:pPr marL="171450" indent="-171450">
              <a:buFontTx/>
              <a:buChar char="-"/>
            </a:pPr>
            <a:endParaRPr lang="es-ES" sz="1200" b="0" i="0" u="none" strike="noStrike" kern="1200" baseline="0" dirty="0">
              <a:solidFill>
                <a:schemeClr val="tx1"/>
              </a:solidFill>
              <a:latin typeface="+mn-lt"/>
              <a:ea typeface="+mn-ea"/>
              <a:cs typeface="+mn-cs"/>
            </a:endParaRPr>
          </a:p>
          <a:p>
            <a:pPr marL="0" indent="0">
              <a:buFontTx/>
              <a:buNone/>
            </a:pPr>
            <a:r>
              <a:rPr lang="es-ES" sz="1200" b="0" i="0" u="none" strike="noStrike" kern="1200" baseline="0" dirty="0">
                <a:solidFill>
                  <a:schemeClr val="tx1"/>
                </a:solidFill>
                <a:latin typeface="+mn-lt"/>
                <a:ea typeface="+mn-ea"/>
                <a:cs typeface="+mn-cs"/>
              </a:rPr>
              <a:t>Semilla ruido: 600 </a:t>
            </a:r>
          </a:p>
          <a:p>
            <a:pPr marL="0" indent="0">
              <a:buFontTx/>
              <a:buNone/>
            </a:pPr>
            <a:r>
              <a:rPr lang="es-ES" sz="1200" b="0" i="0" u="none" strike="noStrike" kern="1200" baseline="0" dirty="0">
                <a:solidFill>
                  <a:schemeClr val="tx1"/>
                </a:solidFill>
                <a:latin typeface="+mn-lt"/>
                <a:ea typeface="+mn-ea"/>
                <a:cs typeface="+mn-cs"/>
              </a:rPr>
              <a:t>Semilla señal 500,750…</a:t>
            </a:r>
          </a:p>
          <a:p>
            <a:pPr marL="0" indent="0">
              <a:buFontTx/>
              <a:buNone/>
            </a:pPr>
            <a:endParaRPr lang="es-ES" sz="1200" b="0" i="0" u="none" strike="noStrike" kern="1200" baseline="0" dirty="0">
              <a:solidFill>
                <a:schemeClr val="tx1"/>
              </a:solidFill>
              <a:latin typeface="+mn-lt"/>
              <a:ea typeface="+mn-ea"/>
              <a:cs typeface="+mn-cs"/>
            </a:endParaRPr>
          </a:p>
          <a:p>
            <a:pPr marL="0" indent="0">
              <a:buFontTx/>
              <a:buNone/>
            </a:pPr>
            <a:endParaRPr lang="es-ES" sz="1200" b="0" i="0" u="none" strike="noStrike" kern="1200" baseline="0" dirty="0">
              <a:solidFill>
                <a:schemeClr val="tx1"/>
              </a:solidFill>
              <a:latin typeface="+mn-lt"/>
              <a:ea typeface="+mn-ea"/>
              <a:cs typeface="+mn-cs"/>
            </a:endParaRPr>
          </a:p>
          <a:p>
            <a:pPr marL="0" indent="0">
              <a:buFontTx/>
              <a:buNone/>
            </a:pPr>
            <a:r>
              <a:rPr lang="en-GB" dirty="0">
                <a:hlinkClick r:id="rId3"/>
              </a:rPr>
              <a:t>https://slideplayer.com/slide/11242804/</a:t>
            </a:r>
            <a:endParaRPr lang="es-ES" sz="1200" b="0" i="0" u="none" strike="noStrike" kern="1200" baseline="0" dirty="0">
              <a:solidFill>
                <a:schemeClr val="tx1"/>
              </a:solidFill>
              <a:latin typeface="+mn-lt"/>
              <a:ea typeface="+mn-ea"/>
              <a:cs typeface="+mn-cs"/>
            </a:endParaRPr>
          </a:p>
          <a:p>
            <a:pPr marL="171450" indent="-171450">
              <a:buFontTx/>
              <a:buChar char="-"/>
            </a:pPr>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10</a:t>
            </a:fld>
            <a:endParaRPr lang="en-GB"/>
          </a:p>
        </p:txBody>
      </p:sp>
    </p:spTree>
    <p:extLst>
      <p:ext uri="{BB962C8B-B14F-4D97-AF65-F5344CB8AC3E}">
        <p14:creationId xmlns:p14="http://schemas.microsoft.com/office/powerpoint/2010/main" val="414908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a:solidFill>
                  <a:schemeClr val="tx1"/>
                </a:solidFill>
                <a:latin typeface="+mn-lt"/>
                <a:ea typeface="+mn-ea"/>
                <a:cs typeface="+mn-cs"/>
              </a:rPr>
              <a:t>se tiene un 50% de sucesos(registros)</a:t>
            </a:r>
          </a:p>
          <a:p>
            <a:r>
              <a:rPr lang="es-ES" sz="1200" b="0" i="0" u="none" strike="noStrike" kern="1200" baseline="0" dirty="0">
                <a:solidFill>
                  <a:schemeClr val="tx1"/>
                </a:solidFill>
                <a:latin typeface="+mn-lt"/>
                <a:ea typeface="+mn-ea"/>
                <a:cs typeface="+mn-cs"/>
              </a:rPr>
              <a:t>pertenecientes a la desintegración </a:t>
            </a:r>
            <a:r>
              <a:rPr lang="es-ES" sz="1200" b="0" i="0" u="none" strike="noStrike" kern="1200" baseline="0" dirty="0" err="1">
                <a:solidFill>
                  <a:schemeClr val="tx1"/>
                </a:solidFill>
                <a:latin typeface="+mn-lt"/>
                <a:ea typeface="+mn-ea"/>
                <a:cs typeface="+mn-cs"/>
              </a:rPr>
              <a:t>tt</a:t>
            </a:r>
            <a:r>
              <a:rPr lang="es-ES" sz="1200" b="0" i="0" u="none" strike="noStrike" kern="1200" baseline="0" dirty="0">
                <a:solidFill>
                  <a:schemeClr val="tx1"/>
                </a:solidFill>
                <a:latin typeface="+mn-lt"/>
                <a:ea typeface="+mn-ea"/>
                <a:cs typeface="+mn-cs"/>
              </a:rPr>
              <a:t> siguiendo el SM denominados ruido o </a:t>
            </a:r>
            <a:r>
              <a:rPr lang="es-ES" sz="1200" b="0" i="0" u="none" strike="noStrike" kern="1200" baseline="0" dirty="0" err="1">
                <a:solidFill>
                  <a:schemeClr val="tx1"/>
                </a:solidFill>
                <a:latin typeface="+mn-lt"/>
                <a:ea typeface="+mn-ea"/>
                <a:cs typeface="+mn-cs"/>
              </a:rPr>
              <a:t>background</a:t>
            </a:r>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y otro 50% mediante el BSM denominados señal obteniendo un conjunto de</a:t>
            </a:r>
          </a:p>
          <a:p>
            <a:r>
              <a:rPr lang="es-ES" sz="1200" b="0" i="0" u="none" strike="noStrike" kern="1200" baseline="0" dirty="0">
                <a:solidFill>
                  <a:schemeClr val="tx1"/>
                </a:solidFill>
                <a:latin typeface="+mn-lt"/>
                <a:ea typeface="+mn-ea"/>
                <a:cs typeface="+mn-cs"/>
              </a:rPr>
              <a:t>datos de </a:t>
            </a:r>
            <a:r>
              <a:rPr lang="es-ES" sz="1200" b="0" i="0" u="none" strike="noStrike" kern="1200" baseline="0" dirty="0" err="1">
                <a:solidFill>
                  <a:schemeClr val="tx1"/>
                </a:solidFill>
                <a:latin typeface="+mn-lt"/>
                <a:ea typeface="+mn-ea"/>
                <a:cs typeface="+mn-cs"/>
              </a:rPr>
              <a:t>clasicación</a:t>
            </a:r>
            <a:r>
              <a:rPr lang="es-ES" sz="1200" b="0" i="0" u="none" strike="noStrike" kern="1200" baseline="0" dirty="0">
                <a:solidFill>
                  <a:schemeClr val="tx1"/>
                </a:solidFill>
                <a:latin typeface="+mn-lt"/>
                <a:ea typeface="+mn-ea"/>
                <a:cs typeface="+mn-cs"/>
              </a:rPr>
              <a:t>. Dichos datos proceden de distintas simulaciones en las cuales</a:t>
            </a:r>
          </a:p>
          <a:p>
            <a:r>
              <a:rPr lang="es-ES" sz="1200" b="0" i="0" u="none" strike="noStrike" kern="1200" baseline="0" dirty="0">
                <a:solidFill>
                  <a:schemeClr val="tx1"/>
                </a:solidFill>
                <a:latin typeface="+mn-lt"/>
                <a:ea typeface="+mn-ea"/>
                <a:cs typeface="+mn-cs"/>
              </a:rPr>
              <a:t>es necesario implementar un valor hipotético de la masa de la resonancia o masa</a:t>
            </a:r>
          </a:p>
          <a:p>
            <a:r>
              <a:rPr lang="es-ES" sz="1200" b="0" i="0" u="none" strike="noStrike" kern="1200" baseline="0" dirty="0">
                <a:solidFill>
                  <a:schemeClr val="tx1"/>
                </a:solidFill>
                <a:latin typeface="+mn-lt"/>
                <a:ea typeface="+mn-ea"/>
                <a:cs typeface="+mn-cs"/>
              </a:rPr>
              <a:t>generada para gestar un conjunto de sucesos de señal. De esta forma, se tiene un</a:t>
            </a:r>
          </a:p>
          <a:p>
            <a:r>
              <a:rPr lang="es-ES" sz="1200" b="0" i="0" u="none" strike="noStrike" kern="1200" baseline="0" dirty="0">
                <a:solidFill>
                  <a:schemeClr val="tx1"/>
                </a:solidFill>
                <a:latin typeface="+mn-lt"/>
                <a:ea typeface="+mn-ea"/>
                <a:cs typeface="+mn-cs"/>
              </a:rPr>
              <a:t>conjunto mayor con datos de señal implementados para diversos valor</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VARIABLES CINEMÁTICAS. </a:t>
            </a:r>
          </a:p>
          <a:p>
            <a:pPr marL="171450" indent="-171450">
              <a:buFontTx/>
              <a:buChar char="-"/>
            </a:pPr>
            <a:r>
              <a:rPr lang="es-ES" sz="1200" b="0" i="0" u="none" strike="noStrike" kern="1200" baseline="0" dirty="0">
                <a:solidFill>
                  <a:schemeClr val="tx1"/>
                </a:solidFill>
                <a:latin typeface="+mn-lt"/>
                <a:ea typeface="+mn-ea"/>
                <a:cs typeface="+mn-cs"/>
              </a:rPr>
              <a:t>Momento transverso </a:t>
            </a:r>
          </a:p>
          <a:p>
            <a:pPr marL="171450" indent="-171450">
              <a:buFontTx/>
              <a:buChar char="-"/>
            </a:pPr>
            <a:r>
              <a:rPr lang="es-ES" sz="1200" b="0" i="0" u="none" strike="noStrike" kern="1200" baseline="0" dirty="0">
                <a:solidFill>
                  <a:schemeClr val="tx1"/>
                </a:solidFill>
                <a:latin typeface="+mn-lt"/>
                <a:ea typeface="+mn-ea"/>
                <a:cs typeface="+mn-cs"/>
              </a:rPr>
              <a:t>Ángulo azimutal y </a:t>
            </a:r>
            <a:r>
              <a:rPr lang="es-ES" sz="1200" b="0" i="0" u="none" strike="noStrike" kern="1200" baseline="0" dirty="0" err="1">
                <a:solidFill>
                  <a:schemeClr val="tx1"/>
                </a:solidFill>
                <a:latin typeface="+mn-lt"/>
                <a:ea typeface="+mn-ea"/>
                <a:cs typeface="+mn-cs"/>
              </a:rPr>
              <a:t>pseudorapidity</a:t>
            </a:r>
            <a:r>
              <a:rPr lang="es-ES" sz="1200" b="0" i="0" u="none" strike="noStrike" kern="1200" baseline="0" dirty="0">
                <a:solidFill>
                  <a:schemeClr val="tx1"/>
                </a:solidFill>
                <a:latin typeface="+mn-lt"/>
                <a:ea typeface="+mn-ea"/>
                <a:cs typeface="+mn-cs"/>
              </a:rPr>
              <a:t> </a:t>
            </a:r>
          </a:p>
          <a:p>
            <a:pPr marL="171450" indent="-171450">
              <a:buFontTx/>
              <a:buChar char="-"/>
            </a:pPr>
            <a:r>
              <a:rPr lang="es-ES" sz="1200" b="0" i="0" u="none" strike="noStrike" kern="1200" baseline="0" dirty="0">
                <a:solidFill>
                  <a:schemeClr val="tx1"/>
                </a:solidFill>
                <a:latin typeface="+mn-lt"/>
                <a:ea typeface="+mn-ea"/>
                <a:cs typeface="+mn-cs"/>
              </a:rPr>
              <a:t>Masa invariante: masa asociada a una colisión o desintegración que refleja la energía</a:t>
            </a:r>
          </a:p>
          <a:p>
            <a:pPr marL="171450" indent="-171450">
              <a:buFontTx/>
              <a:buChar char="-"/>
            </a:pPr>
            <a:r>
              <a:rPr lang="es-ES" sz="1200" b="0" i="0" u="none" strike="noStrike" kern="1200" baseline="0" dirty="0">
                <a:solidFill>
                  <a:schemeClr val="tx1"/>
                </a:solidFill>
                <a:latin typeface="+mn-lt"/>
                <a:ea typeface="+mn-ea"/>
                <a:cs typeface="+mn-cs"/>
              </a:rPr>
              <a:t> total del suceso. Función de las </a:t>
            </a:r>
            <a:r>
              <a:rPr lang="es-ES" sz="1200" b="0" i="0" u="none" strike="noStrike" kern="1200" baseline="0" dirty="0" err="1">
                <a:solidFill>
                  <a:schemeClr val="tx1"/>
                </a:solidFill>
                <a:latin typeface="+mn-lt"/>
                <a:ea typeface="+mn-ea"/>
                <a:cs typeface="+mn-cs"/>
              </a:rPr>
              <a:t>low</a:t>
            </a:r>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level</a:t>
            </a:r>
            <a:r>
              <a:rPr lang="es-ES" sz="1200" b="0" i="0" u="none" strike="noStrike" kern="1200" baseline="0" dirty="0">
                <a:solidFill>
                  <a:schemeClr val="tx1"/>
                </a:solidFill>
                <a:latin typeface="+mn-lt"/>
                <a:ea typeface="+mn-ea"/>
                <a:cs typeface="+mn-cs"/>
              </a:rPr>
              <a:t>. </a:t>
            </a:r>
          </a:p>
          <a:p>
            <a:pPr marL="171450" indent="-171450">
              <a:buFontTx/>
              <a:buChar char="-"/>
            </a:pPr>
            <a:endParaRPr lang="es-ES" sz="1200" b="0" i="0" u="none" strike="noStrike" kern="1200" baseline="0" dirty="0">
              <a:solidFill>
                <a:schemeClr val="tx1"/>
              </a:solidFill>
              <a:latin typeface="+mn-lt"/>
              <a:ea typeface="+mn-ea"/>
              <a:cs typeface="+mn-cs"/>
            </a:endParaRPr>
          </a:p>
          <a:p>
            <a:pPr marL="0" indent="0">
              <a:buFontTx/>
              <a:buNone/>
            </a:pPr>
            <a:r>
              <a:rPr lang="es-ES" sz="1200" b="0" i="0" u="none" strike="noStrike" kern="1200" baseline="0" dirty="0">
                <a:solidFill>
                  <a:schemeClr val="tx1"/>
                </a:solidFill>
                <a:latin typeface="+mn-lt"/>
                <a:ea typeface="+mn-ea"/>
                <a:cs typeface="+mn-cs"/>
              </a:rPr>
              <a:t>Semilla ruido: 600 </a:t>
            </a:r>
          </a:p>
          <a:p>
            <a:pPr marL="0" indent="0">
              <a:buFontTx/>
              <a:buNone/>
            </a:pPr>
            <a:r>
              <a:rPr lang="es-ES" sz="1200" b="0" i="0" u="none" strike="noStrike" kern="1200" baseline="0" dirty="0">
                <a:solidFill>
                  <a:schemeClr val="tx1"/>
                </a:solidFill>
                <a:latin typeface="+mn-lt"/>
                <a:ea typeface="+mn-ea"/>
                <a:cs typeface="+mn-cs"/>
              </a:rPr>
              <a:t>Semilla señal 500,750…</a:t>
            </a:r>
          </a:p>
          <a:p>
            <a:pPr marL="171450" indent="-171450">
              <a:buFontTx/>
              <a:buChar char="-"/>
            </a:pPr>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11</a:t>
            </a:fld>
            <a:endParaRPr lang="en-GB"/>
          </a:p>
        </p:txBody>
      </p:sp>
    </p:spTree>
    <p:extLst>
      <p:ext uri="{BB962C8B-B14F-4D97-AF65-F5344CB8AC3E}">
        <p14:creationId xmlns:p14="http://schemas.microsoft.com/office/powerpoint/2010/main" val="4077803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12</a:t>
            </a:fld>
            <a:endParaRPr lang="en-GB"/>
          </a:p>
        </p:txBody>
      </p:sp>
    </p:spTree>
    <p:extLst>
      <p:ext uri="{BB962C8B-B14F-4D97-AF65-F5344CB8AC3E}">
        <p14:creationId xmlns:p14="http://schemas.microsoft.com/office/powerpoint/2010/main" val="365440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13</a:t>
            </a:fld>
            <a:endParaRPr lang="en-GB"/>
          </a:p>
        </p:txBody>
      </p:sp>
    </p:spTree>
    <p:extLst>
      <p:ext uri="{BB962C8B-B14F-4D97-AF65-F5344CB8AC3E}">
        <p14:creationId xmlns:p14="http://schemas.microsoft.com/office/powerpoint/2010/main" val="1701041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14</a:t>
            </a:fld>
            <a:endParaRPr lang="en-GB"/>
          </a:p>
        </p:txBody>
      </p:sp>
    </p:spTree>
    <p:extLst>
      <p:ext uri="{BB962C8B-B14F-4D97-AF65-F5344CB8AC3E}">
        <p14:creationId xmlns:p14="http://schemas.microsoft.com/office/powerpoint/2010/main" val="1075370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15</a:t>
            </a:fld>
            <a:endParaRPr lang="en-GB"/>
          </a:p>
        </p:txBody>
      </p:sp>
    </p:spTree>
    <p:extLst>
      <p:ext uri="{BB962C8B-B14F-4D97-AF65-F5344CB8AC3E}">
        <p14:creationId xmlns:p14="http://schemas.microsoft.com/office/powerpoint/2010/main" val="256118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16</a:t>
            </a:fld>
            <a:endParaRPr lang="en-GB"/>
          </a:p>
        </p:txBody>
      </p:sp>
    </p:spTree>
    <p:extLst>
      <p:ext uri="{BB962C8B-B14F-4D97-AF65-F5344CB8AC3E}">
        <p14:creationId xmlns:p14="http://schemas.microsoft.com/office/powerpoint/2010/main" val="437288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17</a:t>
            </a:fld>
            <a:endParaRPr lang="en-GB"/>
          </a:p>
        </p:txBody>
      </p:sp>
    </p:spTree>
    <p:extLst>
      <p:ext uri="{BB962C8B-B14F-4D97-AF65-F5344CB8AC3E}">
        <p14:creationId xmlns:p14="http://schemas.microsoft.com/office/powerpoint/2010/main" val="1319738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GB" dirty="0" err="1"/>
              <a:t>Errores</a:t>
            </a:r>
            <a:r>
              <a:rPr lang="en-GB" dirty="0"/>
              <a:t> </a:t>
            </a:r>
            <a:r>
              <a:rPr lang="en-GB" dirty="0" err="1"/>
              <a:t>derivados</a:t>
            </a:r>
            <a:r>
              <a:rPr lang="en-GB" dirty="0"/>
              <a:t> del </a:t>
            </a:r>
            <a:r>
              <a:rPr lang="en-GB" dirty="0" err="1"/>
              <a:t>etiquetado</a:t>
            </a:r>
            <a:r>
              <a:rPr lang="en-GB" dirty="0"/>
              <a:t> </a:t>
            </a:r>
            <a:r>
              <a:rPr lang="en-GB" dirty="0" err="1"/>
              <a:t>btag</a:t>
            </a:r>
            <a:r>
              <a:rPr lang="en-GB" dirty="0"/>
              <a:t> (</a:t>
            </a:r>
            <a:r>
              <a:rPr lang="en-GB" dirty="0" err="1"/>
              <a:t>aunque</a:t>
            </a:r>
            <a:r>
              <a:rPr lang="en-GB" dirty="0"/>
              <a:t> no </a:t>
            </a:r>
            <a:r>
              <a:rPr lang="en-GB" dirty="0" err="1"/>
              <a:t>haya</a:t>
            </a:r>
            <a:r>
              <a:rPr lang="en-GB" dirty="0"/>
              <a:t> </a:t>
            </a:r>
            <a:r>
              <a:rPr lang="en-GB" dirty="0" err="1"/>
              <a:t>datos</a:t>
            </a:r>
            <a:r>
              <a:rPr lang="en-GB" dirty="0"/>
              <a:t> </a:t>
            </a:r>
            <a:r>
              <a:rPr lang="en-GB" dirty="0" err="1"/>
              <a:t>erróneos</a:t>
            </a:r>
            <a:r>
              <a:rPr lang="en-GB" dirty="0"/>
              <a:t> </a:t>
            </a:r>
            <a:r>
              <a:rPr lang="en-GB" dirty="0" err="1"/>
              <a:t>como</a:t>
            </a:r>
            <a:r>
              <a:rPr lang="en-GB" dirty="0"/>
              <a:t> </a:t>
            </a:r>
            <a:r>
              <a:rPr lang="en-GB" dirty="0" err="1"/>
              <a:t>tal</a:t>
            </a:r>
            <a:endParaRPr lang="en-GB" dirty="0"/>
          </a:p>
          <a:p>
            <a:pPr marL="171450" indent="-171450">
              <a:buFontTx/>
              <a:buChar char="-"/>
            </a:pPr>
            <a:r>
              <a:rPr lang="es-ES" dirty="0"/>
              <a:t> dos jets tipo b en el estado </a:t>
            </a:r>
            <a:r>
              <a:rPr lang="es-ES" dirty="0" err="1"/>
              <a:t>ﬁnal</a:t>
            </a:r>
            <a:r>
              <a:rPr lang="es-ES" dirty="0"/>
              <a:t>, estos jets deberían aparecer etiquetados en los dato</a:t>
            </a:r>
          </a:p>
          <a:p>
            <a:pPr marL="171450" indent="-171450">
              <a:buFontTx/>
              <a:buChar char="-"/>
            </a:pPr>
            <a:r>
              <a:rPr lang="es-ES" dirty="0"/>
              <a:t>.Estadísticamente los jets b tienen los momentos más altos pero es una distribución estadística y hay otras combinaciones </a:t>
            </a:r>
            <a:r>
              <a:rPr lang="es-ES" dirty="0" err="1"/>
              <a:t>puedendarse</a:t>
            </a:r>
            <a:endParaRPr lang="es-ES" dirty="0"/>
          </a:p>
          <a:p>
            <a:pPr marL="171450" indent="-171450">
              <a:buFontTx/>
              <a:buChar char="-"/>
            </a:pPr>
            <a:r>
              <a:rPr lang="es-ES" dirty="0"/>
              <a:t> Como nos quedamos con los cuatro jets principales lo único que pedimos es que dos de esos jets sean b independientemente del lugar que ocupen en el orden en energías</a:t>
            </a:r>
          </a:p>
          <a:p>
            <a:pPr marL="171450" indent="-171450">
              <a:buFontTx/>
              <a:buChar char="-"/>
            </a:pPr>
            <a:r>
              <a:rPr lang="es-ES" dirty="0"/>
              <a:t> Por tanto cuando tenemos uno o ningún jet etiquetado como b consideramos que se introduce un error en los datos. </a:t>
            </a:r>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18</a:t>
            </a:fld>
            <a:endParaRPr lang="en-GB"/>
          </a:p>
        </p:txBody>
      </p:sp>
    </p:spTree>
    <p:extLst>
      <p:ext uri="{BB962C8B-B14F-4D97-AF65-F5344CB8AC3E}">
        <p14:creationId xmlns:p14="http://schemas.microsoft.com/office/powerpoint/2010/main" val="294707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n-GB" dirty="0" err="1"/>
              <a:t>Errores</a:t>
            </a:r>
            <a:r>
              <a:rPr lang="en-GB" dirty="0"/>
              <a:t> </a:t>
            </a:r>
            <a:r>
              <a:rPr lang="en-GB" dirty="0" err="1"/>
              <a:t>derivados</a:t>
            </a:r>
            <a:r>
              <a:rPr lang="en-GB" dirty="0"/>
              <a:t> del </a:t>
            </a:r>
            <a:r>
              <a:rPr lang="en-GB" dirty="0" err="1"/>
              <a:t>etiquetado</a:t>
            </a:r>
            <a:r>
              <a:rPr lang="en-GB" dirty="0"/>
              <a:t> </a:t>
            </a:r>
            <a:r>
              <a:rPr lang="en-GB" dirty="0" err="1"/>
              <a:t>btag</a:t>
            </a:r>
            <a:r>
              <a:rPr lang="en-GB" dirty="0"/>
              <a:t> (</a:t>
            </a:r>
            <a:r>
              <a:rPr lang="en-GB" dirty="0" err="1"/>
              <a:t>aunque</a:t>
            </a:r>
            <a:r>
              <a:rPr lang="en-GB" dirty="0"/>
              <a:t> no </a:t>
            </a:r>
            <a:r>
              <a:rPr lang="en-GB" dirty="0" err="1"/>
              <a:t>haya</a:t>
            </a:r>
            <a:r>
              <a:rPr lang="en-GB" dirty="0"/>
              <a:t> </a:t>
            </a:r>
            <a:r>
              <a:rPr lang="en-GB" dirty="0" err="1"/>
              <a:t>datos</a:t>
            </a:r>
            <a:r>
              <a:rPr lang="en-GB" dirty="0"/>
              <a:t> </a:t>
            </a:r>
            <a:r>
              <a:rPr lang="en-GB" dirty="0" err="1"/>
              <a:t>erróneos</a:t>
            </a:r>
            <a:r>
              <a:rPr lang="en-GB" dirty="0"/>
              <a:t> </a:t>
            </a:r>
            <a:r>
              <a:rPr lang="en-GB" dirty="0" err="1"/>
              <a:t>como</a:t>
            </a:r>
            <a:r>
              <a:rPr lang="en-GB" dirty="0"/>
              <a:t> </a:t>
            </a:r>
            <a:r>
              <a:rPr lang="en-GB" dirty="0" err="1"/>
              <a:t>tal</a:t>
            </a:r>
            <a:endParaRPr lang="en-GB" dirty="0"/>
          </a:p>
          <a:p>
            <a:pPr marL="171450" indent="-171450">
              <a:buFontTx/>
              <a:buChar char="-"/>
            </a:pPr>
            <a:r>
              <a:rPr lang="es-ES" dirty="0"/>
              <a:t> dos jets tipo b en el estado </a:t>
            </a:r>
            <a:r>
              <a:rPr lang="es-ES" dirty="0" err="1"/>
              <a:t>ﬁnal</a:t>
            </a:r>
            <a:r>
              <a:rPr lang="es-ES" dirty="0"/>
              <a:t>, estos jets deberían aparecer etiquetados en los dato</a:t>
            </a:r>
          </a:p>
          <a:p>
            <a:pPr marL="171450" indent="-171450">
              <a:buFontTx/>
              <a:buChar char="-"/>
            </a:pPr>
            <a:r>
              <a:rPr lang="es-ES" dirty="0"/>
              <a:t>.Estadísticamente los jets b tienen los momentos más altos pero es una distribución estadística y hay otras combinaciones </a:t>
            </a:r>
            <a:r>
              <a:rPr lang="es-ES" dirty="0" err="1"/>
              <a:t>puedendarse</a:t>
            </a:r>
            <a:endParaRPr lang="es-ES" dirty="0"/>
          </a:p>
          <a:p>
            <a:pPr marL="171450" indent="-171450">
              <a:buFontTx/>
              <a:buChar char="-"/>
            </a:pPr>
            <a:r>
              <a:rPr lang="es-ES" dirty="0"/>
              <a:t> Como nos quedamos con los cuatro jets principales lo único que pedimos es que dos de esos jets sean b independientemente del lugar que ocupen en el orden en energías</a:t>
            </a:r>
          </a:p>
          <a:p>
            <a:pPr marL="171450" indent="-171450">
              <a:buFontTx/>
              <a:buChar char="-"/>
            </a:pPr>
            <a:r>
              <a:rPr lang="es-ES" dirty="0"/>
              <a:t> Por tanto cuando tenemos uno o ningún jet etiquetado como b consideramos que se introduce un error en los datos. </a:t>
            </a:r>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19</a:t>
            </a:fld>
            <a:endParaRPr lang="en-GB"/>
          </a:p>
        </p:txBody>
      </p:sp>
    </p:spTree>
    <p:extLst>
      <p:ext uri="{BB962C8B-B14F-4D97-AF65-F5344CB8AC3E}">
        <p14:creationId xmlns:p14="http://schemas.microsoft.com/office/powerpoint/2010/main" val="3179459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2</a:t>
            </a:fld>
            <a:endParaRPr lang="en-GB"/>
          </a:p>
        </p:txBody>
      </p:sp>
    </p:spTree>
    <p:extLst>
      <p:ext uri="{BB962C8B-B14F-4D97-AF65-F5344CB8AC3E}">
        <p14:creationId xmlns:p14="http://schemas.microsoft.com/office/powerpoint/2010/main" val="802342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20</a:t>
            </a:fld>
            <a:endParaRPr lang="en-GB"/>
          </a:p>
        </p:txBody>
      </p:sp>
    </p:spTree>
    <p:extLst>
      <p:ext uri="{BB962C8B-B14F-4D97-AF65-F5344CB8AC3E}">
        <p14:creationId xmlns:p14="http://schemas.microsoft.com/office/powerpoint/2010/main" val="213515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21</a:t>
            </a:fld>
            <a:endParaRPr lang="en-GB"/>
          </a:p>
        </p:txBody>
      </p:sp>
    </p:spTree>
    <p:extLst>
      <p:ext uri="{BB962C8B-B14F-4D97-AF65-F5344CB8AC3E}">
        <p14:creationId xmlns:p14="http://schemas.microsoft.com/office/powerpoint/2010/main" val="3357829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22</a:t>
            </a:fld>
            <a:endParaRPr lang="en-GB"/>
          </a:p>
        </p:txBody>
      </p:sp>
    </p:spTree>
    <p:extLst>
      <p:ext uri="{BB962C8B-B14F-4D97-AF65-F5344CB8AC3E}">
        <p14:creationId xmlns:p14="http://schemas.microsoft.com/office/powerpoint/2010/main" val="1549537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23</a:t>
            </a:fld>
            <a:endParaRPr lang="en-GB"/>
          </a:p>
        </p:txBody>
      </p:sp>
    </p:spTree>
    <p:extLst>
      <p:ext uri="{BB962C8B-B14F-4D97-AF65-F5344CB8AC3E}">
        <p14:creationId xmlns:p14="http://schemas.microsoft.com/office/powerpoint/2010/main" val="267268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24</a:t>
            </a:fld>
            <a:endParaRPr lang="en-GB"/>
          </a:p>
        </p:txBody>
      </p:sp>
    </p:spTree>
    <p:extLst>
      <p:ext uri="{BB962C8B-B14F-4D97-AF65-F5344CB8AC3E}">
        <p14:creationId xmlns:p14="http://schemas.microsoft.com/office/powerpoint/2010/main" val="1164307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25</a:t>
            </a:fld>
            <a:endParaRPr lang="en-GB"/>
          </a:p>
        </p:txBody>
      </p:sp>
    </p:spTree>
    <p:extLst>
      <p:ext uri="{BB962C8B-B14F-4D97-AF65-F5344CB8AC3E}">
        <p14:creationId xmlns:p14="http://schemas.microsoft.com/office/powerpoint/2010/main" val="1884617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ES" dirty="0"/>
              <a:t>Cantidades ingentes de datos debido a la enorme cantidad de sensores. Desde el </a:t>
            </a:r>
            <a:r>
              <a:rPr lang="es-ES" dirty="0" err="1"/>
              <a:t>Cern</a:t>
            </a:r>
            <a:r>
              <a:rPr lang="es-ES" dirty="0"/>
              <a:t> hasta el telescopio Hubble. Generación del LHC 1 </a:t>
            </a:r>
            <a:r>
              <a:rPr lang="es-ES" dirty="0" err="1"/>
              <a:t>Pbyte</a:t>
            </a:r>
            <a:r>
              <a:rPr lang="es-ES" dirty="0"/>
              <a:t> x segundo. </a:t>
            </a:r>
          </a:p>
          <a:p>
            <a:pPr marL="228600" indent="-228600">
              <a:buAutoNum type="arabicPeriod"/>
            </a:pPr>
            <a:r>
              <a:rPr lang="es-ES" dirty="0"/>
              <a:t>Definición de la física de altas energías. </a:t>
            </a:r>
          </a:p>
          <a:p>
            <a:pPr marL="228600" indent="-228600">
              <a:buAutoNum type="arabicPeriod"/>
            </a:pPr>
            <a:r>
              <a:rPr lang="es-ES" dirty="0"/>
              <a:t>Casos de aplicación de machine </a:t>
            </a:r>
            <a:r>
              <a:rPr lang="es-ES" dirty="0" err="1"/>
              <a:t>learning</a:t>
            </a:r>
            <a:r>
              <a:rPr lang="es-ES" dirty="0"/>
              <a:t>. </a:t>
            </a:r>
          </a:p>
          <a:p>
            <a:pPr marL="228600" indent="-228600">
              <a:buAutoNum type="arabicPeriod"/>
            </a:pPr>
            <a:r>
              <a:rPr lang="en-GB" dirty="0">
                <a:hlinkClick r:id="rId3"/>
              </a:rPr>
              <a:t>https://cerncourier.com/a/the-rise-of-deep-learning/</a:t>
            </a:r>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3</a:t>
            </a:fld>
            <a:endParaRPr lang="en-GB"/>
          </a:p>
        </p:txBody>
      </p:sp>
    </p:spTree>
    <p:extLst>
      <p:ext uri="{BB962C8B-B14F-4D97-AF65-F5344CB8AC3E}">
        <p14:creationId xmlns:p14="http://schemas.microsoft.com/office/powerpoint/2010/main" val="1115730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Escalas menores a 10^-14 m</a:t>
            </a:r>
          </a:p>
          <a:p>
            <a:pPr marL="171450" indent="-171450">
              <a:buFontTx/>
              <a:buChar char="-"/>
            </a:pPr>
            <a:r>
              <a:rPr lang="es-ES" dirty="0"/>
              <a:t>Teoría más compartida SM, pero no explica la interacción gravitatoria, la materia Oscura o la masa de los neutrinos. </a:t>
            </a:r>
          </a:p>
          <a:p>
            <a:pPr marL="171450" indent="-171450">
              <a:buFontTx/>
              <a:buChar char="-"/>
            </a:pPr>
            <a:r>
              <a:rPr lang="es-ES" dirty="0" err="1"/>
              <a:t>Beyond</a:t>
            </a:r>
            <a:r>
              <a:rPr lang="es-ES" dirty="0"/>
              <a:t> Standard </a:t>
            </a:r>
            <a:r>
              <a:rPr lang="es-ES" dirty="0" err="1"/>
              <a:t>model</a:t>
            </a:r>
            <a:r>
              <a:rPr lang="es-ES" dirty="0"/>
              <a:t> </a:t>
            </a:r>
          </a:p>
          <a:p>
            <a:pPr marL="171450" indent="-171450">
              <a:buFontTx/>
              <a:buChar char="-"/>
            </a:pPr>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4</a:t>
            </a:fld>
            <a:endParaRPr lang="en-GB"/>
          </a:p>
        </p:txBody>
      </p:sp>
    </p:spTree>
    <p:extLst>
      <p:ext uri="{BB962C8B-B14F-4D97-AF65-F5344CB8AC3E}">
        <p14:creationId xmlns:p14="http://schemas.microsoft.com/office/powerpoint/2010/main" val="1440222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SM: teoría más completa sobre el comportamiento e </a:t>
            </a:r>
            <a:r>
              <a:rPr lang="es-ES" dirty="0" err="1"/>
              <a:t>interación</a:t>
            </a:r>
            <a:r>
              <a:rPr lang="es-ES" dirty="0"/>
              <a:t>. Incluye 3 de las 4 </a:t>
            </a:r>
            <a:r>
              <a:rPr lang="es-ES" dirty="0" err="1"/>
              <a:t>interaciones</a:t>
            </a:r>
            <a:r>
              <a:rPr lang="es-ES" dirty="0"/>
              <a:t> fundamentales. Intercambio de bosones. </a:t>
            </a:r>
          </a:p>
          <a:p>
            <a:pPr marL="171450" indent="-171450">
              <a:buFontTx/>
              <a:buChar char="-"/>
            </a:pPr>
            <a:r>
              <a:rPr lang="es-ES" dirty="0"/>
              <a:t>Bosones: 8 gluones sin masa (interacciones fuertes) + 1 </a:t>
            </a:r>
            <a:r>
              <a:rPr lang="es-ES" dirty="0" err="1"/>
              <a:t>foton</a:t>
            </a:r>
            <a:r>
              <a:rPr lang="es-ES" dirty="0"/>
              <a:t> sin masa </a:t>
            </a:r>
            <a:r>
              <a:rPr lang="es-ES" dirty="0" err="1"/>
              <a:t>interac</a:t>
            </a:r>
            <a:r>
              <a:rPr lang="es-ES" dirty="0"/>
              <a:t> </a:t>
            </a:r>
            <a:r>
              <a:rPr lang="es-ES" dirty="0" err="1"/>
              <a:t>electrom</a:t>
            </a:r>
            <a:r>
              <a:rPr lang="es-ES" dirty="0"/>
              <a:t> + 3 bosones masivos W- y Z0 </a:t>
            </a:r>
            <a:r>
              <a:rPr lang="es-ES" dirty="0" err="1"/>
              <a:t>interacion</a:t>
            </a:r>
            <a:r>
              <a:rPr lang="es-ES" dirty="0"/>
              <a:t> débil. </a:t>
            </a:r>
          </a:p>
          <a:p>
            <a:pPr marL="171450" indent="-171450">
              <a:buFontTx/>
              <a:buChar char="-"/>
            </a:pPr>
            <a:r>
              <a:rPr lang="es-ES" dirty="0"/>
              <a:t>Materia: fermiones, leptones + </a:t>
            </a:r>
            <a:r>
              <a:rPr lang="es-ES" dirty="0" err="1"/>
              <a:t>quars</a:t>
            </a:r>
            <a:r>
              <a:rPr lang="es-ES" dirty="0"/>
              <a:t>. Leptones libres o ligados (electrones) , quarks agregados en hadrones. Ejemplo </a:t>
            </a:r>
            <a:r>
              <a:rPr lang="es-ES" dirty="0" err="1"/>
              <a:t>electron</a:t>
            </a:r>
            <a:endParaRPr lang="es-ES" dirty="0"/>
          </a:p>
          <a:p>
            <a:pPr marL="171450" indent="-171450">
              <a:buFontTx/>
              <a:buChar char="-"/>
            </a:pPr>
            <a:r>
              <a:rPr lang="es-ES" dirty="0"/>
              <a:t>3 familias de leptones. I up and </a:t>
            </a:r>
            <a:r>
              <a:rPr lang="es-ES" dirty="0" err="1"/>
              <a:t>down</a:t>
            </a:r>
            <a:r>
              <a:rPr lang="es-ES" dirty="0"/>
              <a:t> </a:t>
            </a:r>
            <a:r>
              <a:rPr lang="es-ES" dirty="0" err="1"/>
              <a:t>mat</a:t>
            </a:r>
            <a:r>
              <a:rPr lang="es-ES" dirty="0"/>
              <a:t> ordinaria. III top-botón de desintegraciones generadas masas muy altas.  Quark top-</a:t>
            </a:r>
            <a:r>
              <a:rPr lang="es-ES" dirty="0" err="1"/>
              <a:t>botom</a:t>
            </a:r>
            <a:r>
              <a:rPr lang="es-ES" dirty="0"/>
              <a:t>: es el más pesado y tiene una vida extremadamente corta. </a:t>
            </a:r>
          </a:p>
          <a:p>
            <a:pPr marL="171450" indent="-171450">
              <a:buFontTx/>
              <a:buChar char="-"/>
            </a:pPr>
            <a:endParaRPr lang="es-ES" dirty="0"/>
          </a:p>
          <a:p>
            <a:pPr marL="0" indent="0">
              <a:buFontTx/>
              <a:buNone/>
            </a:pPr>
            <a:r>
              <a:rPr lang="es-ES" dirty="0"/>
              <a:t>No explica: </a:t>
            </a:r>
          </a:p>
          <a:p>
            <a:pPr marL="171450" indent="-171450">
              <a:buFontTx/>
              <a:buChar char="-"/>
            </a:pPr>
            <a:r>
              <a:rPr lang="es-ES" dirty="0"/>
              <a:t>Gravedad, no casa con la teoría de la relatividad, pese a explicar el resto de </a:t>
            </a:r>
            <a:r>
              <a:rPr lang="es-ES" dirty="0" err="1"/>
              <a:t>interaciones</a:t>
            </a:r>
            <a:endParaRPr lang="es-ES" dirty="0"/>
          </a:p>
          <a:p>
            <a:pPr marL="171450" indent="-171450">
              <a:buFontTx/>
              <a:buChar char="-"/>
            </a:pPr>
            <a:r>
              <a:rPr lang="es-ES" dirty="0"/>
              <a:t>Materia oscura y energía oscura: materia y energía del universo observada astrofísica, se desconoce su naturaleza. </a:t>
            </a:r>
          </a:p>
          <a:p>
            <a:pPr marL="171450" indent="-171450">
              <a:buFontTx/>
              <a:buChar char="-"/>
            </a:pPr>
            <a:r>
              <a:rPr lang="es-ES" dirty="0"/>
              <a:t>Masa del neutrino. Observada experimentalmente. </a:t>
            </a:r>
          </a:p>
          <a:p>
            <a:pPr marL="0" indent="0">
              <a:buFontTx/>
              <a:buNone/>
            </a:pPr>
            <a:r>
              <a:rPr lang="es-ES" dirty="0"/>
              <a:t>-  Asimetría entre materia y antimateria. Modelo standard predice que la materia y antimateria se crearon igualmente. Sin embargo el universo está hecho de materia. </a:t>
            </a:r>
          </a:p>
          <a:p>
            <a:pPr marL="0" indent="0">
              <a:buFontTx/>
              <a:buNone/>
            </a:pPr>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5</a:t>
            </a:fld>
            <a:endParaRPr lang="en-GB"/>
          </a:p>
        </p:txBody>
      </p:sp>
    </p:spTree>
    <p:extLst>
      <p:ext uri="{BB962C8B-B14F-4D97-AF65-F5344CB8AC3E}">
        <p14:creationId xmlns:p14="http://schemas.microsoft.com/office/powerpoint/2010/main" val="2717849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Mirando basura de </a:t>
            </a:r>
            <a:r>
              <a:rPr lang="es-ES" dirty="0" err="1"/>
              <a:t>youtube</a:t>
            </a:r>
            <a:r>
              <a:rPr lang="es-ES" dirty="0"/>
              <a:t> veo que pueden pasar otras cosas aparte de los 4 jets , ejemplo </a:t>
            </a:r>
            <a:r>
              <a:rPr lang="es-ES" dirty="0" err="1"/>
              <a:t>highs</a:t>
            </a:r>
            <a:r>
              <a:rPr lang="es-ES" dirty="0"/>
              <a:t> , Z0, </a:t>
            </a:r>
          </a:p>
          <a:p>
            <a:endParaRPr lang="en-GB" dirty="0"/>
          </a:p>
          <a:p>
            <a:r>
              <a:rPr lang="en-GB" dirty="0">
                <a:hlinkClick r:id="rId3"/>
              </a:rPr>
              <a:t>https://www.youtube.com/watch?v=5HJ8E0PTaWY</a:t>
            </a:r>
            <a:endParaRPr lang="en-GB" dirty="0"/>
          </a:p>
          <a:p>
            <a:r>
              <a:rPr lang="en-GB" dirty="0">
                <a:hlinkClick r:id="rId4"/>
              </a:rPr>
              <a:t>https://www.youtube.com/watch?v=a7RYOft_wFs</a:t>
            </a:r>
            <a:endParaRPr lang="en-GB" dirty="0"/>
          </a:p>
          <a:p>
            <a:endParaRPr lang="en-GB" dirty="0"/>
          </a:p>
          <a:p>
            <a:r>
              <a:rPr lang="en-GB" dirty="0"/>
              <a:t>Se produce un par </a:t>
            </a:r>
            <a:r>
              <a:rPr lang="en-GB" dirty="0" err="1"/>
              <a:t>tt</a:t>
            </a:r>
            <a:r>
              <a:rPr lang="en-GB" dirty="0"/>
              <a:t> y se </a:t>
            </a:r>
            <a:r>
              <a:rPr lang="en-GB" dirty="0" err="1"/>
              <a:t>desintegra</a:t>
            </a:r>
            <a:r>
              <a:rPr lang="en-GB" dirty="0"/>
              <a:t>: </a:t>
            </a:r>
          </a:p>
          <a:p>
            <a:r>
              <a:rPr lang="en-GB" dirty="0"/>
              <a:t>SM: </a:t>
            </a:r>
            <a:r>
              <a:rPr lang="en-GB" dirty="0" err="1"/>
              <a:t>desintegración</a:t>
            </a:r>
            <a:r>
              <a:rPr lang="en-GB" dirty="0"/>
              <a:t> </a:t>
            </a:r>
            <a:r>
              <a:rPr lang="en-GB" dirty="0" err="1"/>
              <a:t>tt</a:t>
            </a:r>
            <a:r>
              <a:rPr lang="en-GB" dirty="0"/>
              <a:t> a </a:t>
            </a:r>
            <a:r>
              <a:rPr lang="en-GB" dirty="0" err="1"/>
              <a:t>partir</a:t>
            </a:r>
            <a:r>
              <a:rPr lang="en-GB" dirty="0"/>
              <a:t> del </a:t>
            </a:r>
            <a:r>
              <a:rPr lang="en-GB" dirty="0" err="1"/>
              <a:t>acoplamiento</a:t>
            </a:r>
            <a:r>
              <a:rPr lang="en-GB" dirty="0"/>
              <a:t> de dos gluons</a:t>
            </a:r>
          </a:p>
          <a:p>
            <a:r>
              <a:rPr lang="en-GB" dirty="0"/>
              <a:t>BSM: </a:t>
            </a:r>
            <a:r>
              <a:rPr lang="en-GB" dirty="0" err="1"/>
              <a:t>producción</a:t>
            </a:r>
            <a:r>
              <a:rPr lang="en-GB" dirty="0"/>
              <a:t> y </a:t>
            </a:r>
            <a:r>
              <a:rPr lang="en-GB" dirty="0" err="1"/>
              <a:t>desintegración</a:t>
            </a:r>
            <a:r>
              <a:rPr lang="en-GB" dirty="0"/>
              <a:t> de una </a:t>
            </a:r>
            <a:r>
              <a:rPr lang="en-GB" dirty="0" err="1"/>
              <a:t>resonancia</a:t>
            </a:r>
            <a:r>
              <a:rPr lang="en-GB" dirty="0"/>
              <a:t> X3</a:t>
            </a:r>
          </a:p>
        </p:txBody>
      </p:sp>
      <p:sp>
        <p:nvSpPr>
          <p:cNvPr id="4" name="Marcador de número de diapositiva 3"/>
          <p:cNvSpPr>
            <a:spLocks noGrp="1"/>
          </p:cNvSpPr>
          <p:nvPr>
            <p:ph type="sldNum" sz="quarter" idx="5"/>
          </p:nvPr>
        </p:nvSpPr>
        <p:spPr/>
        <p:txBody>
          <a:bodyPr/>
          <a:lstStyle/>
          <a:p>
            <a:fld id="{D51757D1-7B53-41DE-BD0E-E1CD5579419F}" type="slidenum">
              <a:rPr lang="en-GB" smtClean="0"/>
              <a:t>6</a:t>
            </a:fld>
            <a:endParaRPr lang="en-GB"/>
          </a:p>
        </p:txBody>
      </p:sp>
    </p:spTree>
    <p:extLst>
      <p:ext uri="{BB962C8B-B14F-4D97-AF65-F5344CB8AC3E}">
        <p14:creationId xmlns:p14="http://schemas.microsoft.com/office/powerpoint/2010/main" val="99395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LHC: </a:t>
            </a:r>
            <a:r>
              <a:rPr lang="es-ES" dirty="0" err="1"/>
              <a:t>large</a:t>
            </a:r>
            <a:r>
              <a:rPr lang="es-ES" dirty="0"/>
              <a:t> </a:t>
            </a:r>
            <a:r>
              <a:rPr lang="es-ES" dirty="0" err="1"/>
              <a:t>hadron</a:t>
            </a:r>
            <a:r>
              <a:rPr lang="es-ES" dirty="0"/>
              <a:t> </a:t>
            </a:r>
            <a:r>
              <a:rPr lang="es-ES" dirty="0" err="1"/>
              <a:t>collider</a:t>
            </a:r>
            <a:r>
              <a:rPr lang="es-ES" dirty="0"/>
              <a:t>: acelerador y colisionador más grande construido hasta la fecha. 27 km longitud. </a:t>
            </a:r>
          </a:p>
          <a:p>
            <a:r>
              <a:rPr lang="en-GB" sz="1200" b="0" i="0" kern="1200" dirty="0">
                <a:solidFill>
                  <a:schemeClr val="tx1"/>
                </a:solidFill>
                <a:effectLst/>
                <a:latin typeface="+mn-lt"/>
                <a:ea typeface="+mn-ea"/>
                <a:cs typeface="+mn-cs"/>
              </a:rPr>
              <a:t> Most of the currently proposed theories predict new higher-mass particles, some of which may be light enough to be observed by ATLAS.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properties of the </a:t>
            </a:r>
            <a:r>
              <a:rPr lang="en-GB" sz="1200" b="0" i="0" u="none" strike="noStrike" kern="1200" dirty="0">
                <a:solidFill>
                  <a:schemeClr val="tx1"/>
                </a:solidFill>
                <a:effectLst/>
                <a:latin typeface="+mn-lt"/>
                <a:ea typeface="+mn-ea"/>
                <a:cs typeface="+mn-cs"/>
                <a:hlinkClick r:id="rId3" tooltip="Top quark"/>
              </a:rPr>
              <a:t>top quark</a:t>
            </a:r>
            <a:r>
              <a:rPr lang="en-GB" sz="1200" b="0" i="0" kern="1200" dirty="0">
                <a:solidFill>
                  <a:schemeClr val="tx1"/>
                </a:solidFill>
                <a:effectLst/>
                <a:latin typeface="+mn-lt"/>
                <a:ea typeface="+mn-ea"/>
                <a:cs typeface="+mn-cs"/>
              </a:rPr>
              <a:t>, discovered at </a:t>
            </a:r>
            <a:r>
              <a:rPr lang="en-GB" sz="1200" b="0" i="0" u="none" strike="noStrike" kern="1200" dirty="0">
                <a:solidFill>
                  <a:schemeClr val="tx1"/>
                </a:solidFill>
                <a:effectLst/>
                <a:latin typeface="+mn-lt"/>
                <a:ea typeface="+mn-ea"/>
                <a:cs typeface="+mn-cs"/>
                <a:hlinkClick r:id="rId4" tooltip="Fermilab"/>
              </a:rPr>
              <a:t>Fermilab</a:t>
            </a:r>
            <a:r>
              <a:rPr lang="en-GB" sz="1200" b="0" i="0" kern="1200" dirty="0">
                <a:solidFill>
                  <a:schemeClr val="tx1"/>
                </a:solidFill>
                <a:effectLst/>
                <a:latin typeface="+mn-lt"/>
                <a:ea typeface="+mn-ea"/>
                <a:cs typeface="+mn-cs"/>
              </a:rPr>
              <a:t> in 1995, have so far only been measured approximately. With much greater energy and greater collision rates, the LHC produces a tremendous number of top quarks, allowing ATLAS to make much more precise measurements of its mass and interactions with other particles.</a:t>
            </a:r>
            <a:r>
              <a:rPr lang="en-GB" sz="1200" b="0" i="0" u="none" strike="noStrike" kern="1200" baseline="30000" dirty="0">
                <a:solidFill>
                  <a:schemeClr val="tx1"/>
                </a:solidFill>
                <a:effectLst/>
                <a:latin typeface="+mn-lt"/>
                <a:ea typeface="+mn-ea"/>
                <a:cs typeface="+mn-cs"/>
                <a:hlinkClick r:id="rId5"/>
              </a:rPr>
              <a:t>[15]</a:t>
            </a:r>
            <a:r>
              <a:rPr lang="en-GB" sz="1200" b="0" i="0" kern="1200" dirty="0">
                <a:solidFill>
                  <a:schemeClr val="tx1"/>
                </a:solidFill>
                <a:effectLst/>
                <a:latin typeface="+mn-lt"/>
                <a:ea typeface="+mn-ea"/>
                <a:cs typeface="+mn-cs"/>
              </a:rPr>
              <a:t> These measurements will provide indirect information on the details of the Standard Model, with the possibility of revealing inconsistencies that point to new physics.</a:t>
            </a:r>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7</a:t>
            </a:fld>
            <a:endParaRPr lang="en-GB"/>
          </a:p>
        </p:txBody>
      </p:sp>
    </p:spTree>
    <p:extLst>
      <p:ext uri="{BB962C8B-B14F-4D97-AF65-F5344CB8AC3E}">
        <p14:creationId xmlns:p14="http://schemas.microsoft.com/office/powerpoint/2010/main" val="217056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Detector de trazas: trayectorias de partículas cargadas :  </a:t>
            </a:r>
            <a:r>
              <a:rPr lang="es-ES" dirty="0" err="1"/>
              <a:t>e-,e+,un</a:t>
            </a:r>
            <a:r>
              <a:rPr lang="es-ES" dirty="0"/>
              <a:t>-, un+, pi-, pi+, p</a:t>
            </a:r>
            <a:endParaRPr lang="en-GB" dirty="0"/>
          </a:p>
          <a:p>
            <a:pPr marL="171450" indent="-171450">
              <a:buFontTx/>
              <a:buChar char="-"/>
            </a:pPr>
            <a:r>
              <a:rPr lang="en-GB" dirty="0" err="1"/>
              <a:t>Calorímetro</a:t>
            </a:r>
            <a:r>
              <a:rPr lang="en-GB" dirty="0"/>
              <a:t> </a:t>
            </a:r>
            <a:r>
              <a:rPr lang="en-GB" dirty="0" err="1"/>
              <a:t>electromagnético</a:t>
            </a:r>
            <a:r>
              <a:rPr lang="en-GB" dirty="0"/>
              <a:t>: </a:t>
            </a:r>
            <a:r>
              <a:rPr lang="en-GB" dirty="0" err="1"/>
              <a:t>retener</a:t>
            </a:r>
            <a:r>
              <a:rPr lang="en-GB" dirty="0"/>
              <a:t> la </a:t>
            </a:r>
            <a:r>
              <a:rPr lang="en-GB" dirty="0" err="1"/>
              <a:t>energia</a:t>
            </a:r>
            <a:r>
              <a:rPr lang="en-GB" dirty="0"/>
              <a:t> de e-, e+ y gamma m es </a:t>
            </a:r>
            <a:r>
              <a:rPr lang="en-GB" dirty="0" err="1"/>
              <a:t>decir</a:t>
            </a:r>
            <a:r>
              <a:rPr lang="en-GB" dirty="0"/>
              <a:t> </a:t>
            </a:r>
            <a:r>
              <a:rPr lang="en-GB" dirty="0" err="1"/>
              <a:t>detecta</a:t>
            </a:r>
            <a:r>
              <a:rPr lang="en-GB" dirty="0"/>
              <a:t> los leptons por </a:t>
            </a:r>
            <a:r>
              <a:rPr lang="en-GB" dirty="0" err="1"/>
              <a:t>su</a:t>
            </a:r>
            <a:r>
              <a:rPr lang="en-GB" dirty="0"/>
              <a:t> </a:t>
            </a:r>
            <a:r>
              <a:rPr lang="en-GB" dirty="0" err="1"/>
              <a:t>carga</a:t>
            </a:r>
            <a:endParaRPr lang="en-GB" dirty="0"/>
          </a:p>
          <a:p>
            <a:pPr marL="171450" indent="-171450">
              <a:buFontTx/>
              <a:buChar char="-"/>
            </a:pPr>
            <a:r>
              <a:rPr lang="en-GB" dirty="0" err="1"/>
              <a:t>Calorímetro</a:t>
            </a:r>
            <a:r>
              <a:rPr lang="en-GB" dirty="0"/>
              <a:t> </a:t>
            </a:r>
            <a:r>
              <a:rPr lang="en-GB" dirty="0" err="1"/>
              <a:t>hadrónico</a:t>
            </a:r>
            <a:r>
              <a:rPr lang="en-GB" dirty="0"/>
              <a:t>: pi -.pi+,`, n y resto de </a:t>
            </a:r>
            <a:r>
              <a:rPr lang="en-GB" dirty="0" err="1"/>
              <a:t>hadrones</a:t>
            </a:r>
            <a:r>
              <a:rPr lang="en-GB" dirty="0"/>
              <a:t>, </a:t>
            </a:r>
            <a:r>
              <a:rPr lang="en-GB" dirty="0" err="1"/>
              <a:t>detecta</a:t>
            </a:r>
            <a:r>
              <a:rPr lang="en-GB" dirty="0"/>
              <a:t> </a:t>
            </a:r>
            <a:r>
              <a:rPr lang="en-GB" dirty="0" err="1"/>
              <a:t>ña</a:t>
            </a:r>
            <a:r>
              <a:rPr lang="en-GB" dirty="0"/>
              <a:t> </a:t>
            </a:r>
            <a:r>
              <a:rPr lang="en-GB" dirty="0" err="1"/>
              <a:t>energía</a:t>
            </a:r>
            <a:r>
              <a:rPr lang="en-GB" dirty="0"/>
              <a:t> de los quarks </a:t>
            </a:r>
            <a:r>
              <a:rPr lang="en-GB" dirty="0" err="1"/>
              <a:t>hadronizados</a:t>
            </a:r>
            <a:r>
              <a:rPr lang="en-GB" dirty="0"/>
              <a:t>. </a:t>
            </a:r>
          </a:p>
          <a:p>
            <a:pPr marL="171450" indent="-171450">
              <a:buFontTx/>
              <a:buChar char="-"/>
            </a:pPr>
            <a:r>
              <a:rPr lang="en-GB" dirty="0"/>
              <a:t>Detector de </a:t>
            </a:r>
            <a:r>
              <a:rPr lang="en-GB" dirty="0" err="1"/>
              <a:t>muones</a:t>
            </a:r>
            <a:r>
              <a:rPr lang="en-GB" dirty="0"/>
              <a:t> nu- y nu + (no </a:t>
            </a:r>
            <a:r>
              <a:rPr lang="en-GB" dirty="0" err="1"/>
              <a:t>dejan</a:t>
            </a:r>
            <a:r>
              <a:rPr lang="en-GB" dirty="0"/>
              <a:t> </a:t>
            </a:r>
            <a:r>
              <a:rPr lang="en-GB" dirty="0" err="1"/>
              <a:t>energía</a:t>
            </a:r>
            <a:r>
              <a:rPr lang="en-GB" dirty="0"/>
              <a:t> </a:t>
            </a:r>
            <a:r>
              <a:rPr lang="en-GB" dirty="0" err="1"/>
              <a:t>en</a:t>
            </a:r>
            <a:r>
              <a:rPr lang="en-GB" dirty="0"/>
              <a:t> los </a:t>
            </a:r>
            <a:r>
              <a:rPr lang="en-GB" dirty="0" err="1"/>
              <a:t>calorímetros</a:t>
            </a:r>
            <a:r>
              <a:rPr lang="en-GB" dirty="0"/>
              <a:t> y </a:t>
            </a:r>
            <a:r>
              <a:rPr lang="en-GB" dirty="0" err="1"/>
              <a:t>escapan</a:t>
            </a:r>
            <a:r>
              <a:rPr lang="en-GB" dirty="0"/>
              <a:t> a la </a:t>
            </a:r>
            <a:r>
              <a:rPr lang="en-GB" dirty="0" err="1"/>
              <a:t>parte</a:t>
            </a:r>
            <a:r>
              <a:rPr lang="en-GB" dirty="0"/>
              <a:t> externa). </a:t>
            </a:r>
          </a:p>
          <a:p>
            <a:pPr marL="171450" indent="-171450">
              <a:buFontTx/>
              <a:buChar char="-"/>
            </a:pPr>
            <a:r>
              <a:rPr lang="en-GB" dirty="0"/>
              <a:t>Neutrinos: se les asocial el </a:t>
            </a:r>
            <a:r>
              <a:rPr lang="en-GB" dirty="0" err="1"/>
              <a:t>momento</a:t>
            </a:r>
            <a:r>
              <a:rPr lang="en-GB" dirty="0"/>
              <a:t> </a:t>
            </a:r>
            <a:r>
              <a:rPr lang="en-GB" dirty="0" err="1"/>
              <a:t>perdido</a:t>
            </a:r>
            <a:r>
              <a:rPr lang="en-GB" dirty="0"/>
              <a:t> </a:t>
            </a:r>
            <a:r>
              <a:rPr lang="en-GB" dirty="0" err="1"/>
              <a:t>ya</a:t>
            </a:r>
            <a:r>
              <a:rPr lang="en-GB" dirty="0"/>
              <a:t> que no </a:t>
            </a:r>
            <a:r>
              <a:rPr lang="en-GB" dirty="0" err="1"/>
              <a:t>pueden</a:t>
            </a:r>
            <a:r>
              <a:rPr lang="en-GB" dirty="0"/>
              <a:t> ser </a:t>
            </a:r>
            <a:r>
              <a:rPr lang="en-GB" dirty="0" err="1"/>
              <a:t>detectados</a:t>
            </a:r>
            <a:r>
              <a:rPr lang="en-GB" dirty="0"/>
              <a:t> por </a:t>
            </a:r>
            <a:r>
              <a:rPr lang="en-GB" dirty="0" err="1"/>
              <a:t>su</a:t>
            </a:r>
            <a:r>
              <a:rPr lang="en-GB" dirty="0"/>
              <a:t> </a:t>
            </a:r>
            <a:r>
              <a:rPr lang="en-GB" dirty="0" err="1"/>
              <a:t>baja</a:t>
            </a:r>
            <a:r>
              <a:rPr lang="en-GB" dirty="0"/>
              <a:t> </a:t>
            </a:r>
            <a:r>
              <a:rPr lang="en-GB" dirty="0" err="1"/>
              <a:t>interacción</a:t>
            </a:r>
            <a:r>
              <a:rPr lang="en-GB" dirty="0"/>
              <a:t> con la </a:t>
            </a:r>
            <a:r>
              <a:rPr lang="en-GB" dirty="0" err="1"/>
              <a:t>materia</a:t>
            </a:r>
            <a:r>
              <a:rPr lang="en-GB" dirty="0"/>
              <a:t>. </a:t>
            </a:r>
          </a:p>
          <a:p>
            <a:pPr marL="171450" indent="-171450">
              <a:buFontTx/>
              <a:buChar char="-"/>
            </a:pPr>
            <a:endParaRPr lang="en-GB" dirty="0"/>
          </a:p>
          <a:p>
            <a:pPr marL="171450" indent="-171450">
              <a:buFontTx/>
              <a:buChar char="-"/>
            </a:pPr>
            <a:r>
              <a:rPr lang="en-GB" sz="1200" b="0" i="0" kern="1200" dirty="0">
                <a:solidFill>
                  <a:schemeClr val="tx1"/>
                </a:solidFill>
                <a:effectLst/>
                <a:latin typeface="+mn-lt"/>
                <a:ea typeface="+mn-ea"/>
                <a:cs typeface="+mn-cs"/>
              </a:rPr>
              <a:t>In order to identify all particles produced at the </a:t>
            </a:r>
            <a:r>
              <a:rPr lang="en-GB" sz="1200" b="0" i="0" u="none" strike="noStrike" kern="1200" dirty="0">
                <a:solidFill>
                  <a:schemeClr val="tx1"/>
                </a:solidFill>
                <a:effectLst/>
                <a:latin typeface="+mn-lt"/>
                <a:ea typeface="+mn-ea"/>
                <a:cs typeface="+mn-cs"/>
                <a:hlinkClick r:id="rId3" tooltip="Interaction point"/>
              </a:rPr>
              <a:t>interaction point</a:t>
            </a:r>
            <a:r>
              <a:rPr lang="en-GB" sz="1200" b="0" i="0" kern="1200" dirty="0">
                <a:solidFill>
                  <a:schemeClr val="tx1"/>
                </a:solidFill>
                <a:effectLst/>
                <a:latin typeface="+mn-lt"/>
                <a:ea typeface="+mn-ea"/>
                <a:cs typeface="+mn-cs"/>
              </a:rPr>
              <a:t> where the particle beams collide, the detector is designed in layers made up of detectors of different types, each of which is designed to observe specific types of particles. The different traces that particles leave in each layer of the detector allow for effective </a:t>
            </a:r>
            <a:r>
              <a:rPr lang="en-GB" sz="1200" b="0" i="0" u="none" strike="noStrike" kern="1200" dirty="0">
                <a:solidFill>
                  <a:schemeClr val="tx1"/>
                </a:solidFill>
                <a:effectLst/>
                <a:latin typeface="+mn-lt"/>
                <a:ea typeface="+mn-ea"/>
                <a:cs typeface="+mn-cs"/>
                <a:hlinkClick r:id="rId4" tooltip="Particle identification"/>
              </a:rPr>
              <a:t>particle identification</a:t>
            </a:r>
            <a:r>
              <a:rPr lang="en-GB" sz="1200" b="0" i="0" kern="1200" dirty="0">
                <a:solidFill>
                  <a:schemeClr val="tx1"/>
                </a:solidFill>
                <a:effectLst/>
                <a:latin typeface="+mn-lt"/>
                <a:ea typeface="+mn-ea"/>
                <a:cs typeface="+mn-cs"/>
              </a:rPr>
              <a:t> and accurate measurements of energy and momentum. </a:t>
            </a:r>
            <a:endParaRPr lang="en-GB" dirty="0"/>
          </a:p>
          <a:p>
            <a:pPr marL="171450" indent="-171450">
              <a:buFontTx/>
              <a:buChar char="-"/>
            </a:pPr>
            <a:endParaRPr lang="en-GB" dirty="0"/>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8</a:t>
            </a:fld>
            <a:endParaRPr lang="en-GB"/>
          </a:p>
        </p:txBody>
      </p:sp>
    </p:spTree>
    <p:extLst>
      <p:ext uri="{BB962C8B-B14F-4D97-AF65-F5344CB8AC3E}">
        <p14:creationId xmlns:p14="http://schemas.microsoft.com/office/powerpoint/2010/main" val="561038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D51757D1-7B53-41DE-BD0E-E1CD5579419F}" type="slidenum">
              <a:rPr lang="en-GB" smtClean="0"/>
              <a:t>9</a:t>
            </a:fld>
            <a:endParaRPr lang="en-GB"/>
          </a:p>
        </p:txBody>
      </p:sp>
    </p:spTree>
    <p:extLst>
      <p:ext uri="{BB962C8B-B14F-4D97-AF65-F5344CB8AC3E}">
        <p14:creationId xmlns:p14="http://schemas.microsoft.com/office/powerpoint/2010/main" val="408418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FF94503-97D7-45E8-A02F-107E2E8DC1D0}" type="datetimeFigureOut">
              <a:rPr lang="en-GB" smtClean="0"/>
              <a:t>20/07/2020</a:t>
            </a:fld>
            <a:endParaRPr lang="en-GB"/>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GB"/>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54225E6E-AB2A-4120-8B26-12E47FD7C766}" type="slidenum">
              <a:rPr lang="en-GB" smtClean="0"/>
              <a:t>‹Nº›</a:t>
            </a:fld>
            <a:endParaRPr lang="en-GB"/>
          </a:p>
        </p:txBody>
      </p:sp>
    </p:spTree>
    <p:extLst>
      <p:ext uri="{BB962C8B-B14F-4D97-AF65-F5344CB8AC3E}">
        <p14:creationId xmlns:p14="http://schemas.microsoft.com/office/powerpoint/2010/main" val="443923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FF94503-97D7-45E8-A02F-107E2E8DC1D0}" type="datetimeFigureOut">
              <a:rPr lang="en-GB" smtClean="0"/>
              <a:t>20/07/2020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225E6E-AB2A-4120-8B26-12E47FD7C766}" type="slidenum">
              <a:rPr lang="en-GB" smtClean="0"/>
              <a:t>‹Nº›</a:t>
            </a:fld>
            <a:endParaRPr lang="en-GB"/>
          </a:p>
        </p:txBody>
      </p:sp>
    </p:spTree>
    <p:extLst>
      <p:ext uri="{BB962C8B-B14F-4D97-AF65-F5344CB8AC3E}">
        <p14:creationId xmlns:p14="http://schemas.microsoft.com/office/powerpoint/2010/main" val="3496506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FF94503-97D7-45E8-A02F-107E2E8DC1D0}" type="datetimeFigureOut">
              <a:rPr lang="en-GB" smtClean="0"/>
              <a:t>20/07/2020</a:t>
            </a:fld>
            <a:endParaRPr lang="en-GB"/>
          </a:p>
        </p:txBody>
      </p:sp>
      <p:sp>
        <p:nvSpPr>
          <p:cNvPr id="5" name="Footer Placeholder 4"/>
          <p:cNvSpPr>
            <a:spLocks noGrp="1"/>
          </p:cNvSpPr>
          <p:nvPr>
            <p:ph type="ftr" sz="quarter" idx="11"/>
          </p:nvPr>
        </p:nvSpPr>
        <p:spPr>
          <a:xfrm>
            <a:off x="774923" y="5951811"/>
            <a:ext cx="7896279" cy="365125"/>
          </a:xfrm>
        </p:spPr>
        <p:txBody>
          <a:bodyPr/>
          <a:lstStyle/>
          <a:p>
            <a:endParaRPr lang="en-GB"/>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54225E6E-AB2A-4120-8B26-12E47FD7C766}" type="slidenum">
              <a:rPr lang="en-GB" smtClean="0"/>
              <a:t>‹Nº›</a:t>
            </a:fld>
            <a:endParaRPr lang="en-GB"/>
          </a:p>
        </p:txBody>
      </p:sp>
    </p:spTree>
    <p:extLst>
      <p:ext uri="{BB962C8B-B14F-4D97-AF65-F5344CB8AC3E}">
        <p14:creationId xmlns:p14="http://schemas.microsoft.com/office/powerpoint/2010/main" val="258660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FF94503-97D7-45E8-A02F-107E2E8DC1D0}" type="datetimeFigureOut">
              <a:rPr lang="en-GB" smtClean="0"/>
              <a:t>20/07/2020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558300" y="5956137"/>
            <a:ext cx="1052508" cy="365125"/>
          </a:xfrm>
        </p:spPr>
        <p:txBody>
          <a:bodyPr/>
          <a:lstStyle/>
          <a:p>
            <a:fld id="{54225E6E-AB2A-4120-8B26-12E47FD7C766}" type="slidenum">
              <a:rPr lang="en-GB" smtClean="0"/>
              <a:t>‹Nº›</a:t>
            </a:fld>
            <a:endParaRPr lang="en-GB"/>
          </a:p>
        </p:txBody>
      </p:sp>
    </p:spTree>
    <p:extLst>
      <p:ext uri="{BB962C8B-B14F-4D97-AF65-F5344CB8AC3E}">
        <p14:creationId xmlns:p14="http://schemas.microsoft.com/office/powerpoint/2010/main" val="1232518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FF94503-97D7-45E8-A02F-107E2E8DC1D0}" type="datetimeFigureOut">
              <a:rPr lang="en-GB" smtClean="0"/>
              <a:t>20/07/2020</a:t>
            </a:fld>
            <a:endParaRPr lang="en-GB"/>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54225E6E-AB2A-4120-8B26-12E47FD7C766}" type="slidenum">
              <a:rPr lang="en-GB" smtClean="0"/>
              <a:t>‹Nº›</a:t>
            </a:fld>
            <a:endParaRPr lang="en-GB"/>
          </a:p>
        </p:txBody>
      </p:sp>
    </p:spTree>
    <p:extLst>
      <p:ext uri="{BB962C8B-B14F-4D97-AF65-F5344CB8AC3E}">
        <p14:creationId xmlns:p14="http://schemas.microsoft.com/office/powerpoint/2010/main" val="2348520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FF94503-97D7-45E8-A02F-107E2E8DC1D0}" type="datetimeFigureOut">
              <a:rPr lang="en-GB" smtClean="0"/>
              <a:t>20/07/2020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4225E6E-AB2A-4120-8B26-12E47FD7C766}" type="slidenum">
              <a:rPr lang="en-GB" smtClean="0"/>
              <a:t>‹Nº›</a:t>
            </a:fld>
            <a:endParaRPr lang="en-GB"/>
          </a:p>
        </p:txBody>
      </p:sp>
    </p:spTree>
    <p:extLst>
      <p:ext uri="{BB962C8B-B14F-4D97-AF65-F5344CB8AC3E}">
        <p14:creationId xmlns:p14="http://schemas.microsoft.com/office/powerpoint/2010/main" val="421345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FF94503-97D7-45E8-A02F-107E2E8DC1D0}" type="datetimeFigureOut">
              <a:rPr lang="en-GB" smtClean="0"/>
              <a:t>20/07/2020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4225E6E-AB2A-4120-8B26-12E47FD7C766}" type="slidenum">
              <a:rPr lang="en-GB" smtClean="0"/>
              <a:t>‹Nº›</a:t>
            </a:fld>
            <a:endParaRPr lang="en-GB"/>
          </a:p>
        </p:txBody>
      </p:sp>
    </p:spTree>
    <p:extLst>
      <p:ext uri="{BB962C8B-B14F-4D97-AF65-F5344CB8AC3E}">
        <p14:creationId xmlns:p14="http://schemas.microsoft.com/office/powerpoint/2010/main" val="180304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FF94503-97D7-45E8-A02F-107E2E8DC1D0}" type="datetimeFigureOut">
              <a:rPr lang="en-GB" smtClean="0"/>
              <a:t>20/07/2020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4225E6E-AB2A-4120-8B26-12E47FD7C766}" type="slidenum">
              <a:rPr lang="en-GB" smtClean="0"/>
              <a:t>‹Nº›</a:t>
            </a:fld>
            <a:endParaRPr lang="en-GB"/>
          </a:p>
        </p:txBody>
      </p:sp>
    </p:spTree>
    <p:extLst>
      <p:ext uri="{BB962C8B-B14F-4D97-AF65-F5344CB8AC3E}">
        <p14:creationId xmlns:p14="http://schemas.microsoft.com/office/powerpoint/2010/main" val="2427256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F94503-97D7-45E8-A02F-107E2E8DC1D0}" type="datetimeFigureOut">
              <a:rPr lang="en-GB" smtClean="0"/>
              <a:t>20/07/2020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4225E6E-AB2A-4120-8B26-12E47FD7C766}" type="slidenum">
              <a:rPr lang="en-GB" smtClean="0"/>
              <a:t>‹Nº›</a:t>
            </a:fld>
            <a:endParaRPr lang="en-GB"/>
          </a:p>
        </p:txBody>
      </p:sp>
    </p:spTree>
    <p:extLst>
      <p:ext uri="{BB962C8B-B14F-4D97-AF65-F5344CB8AC3E}">
        <p14:creationId xmlns:p14="http://schemas.microsoft.com/office/powerpoint/2010/main" val="2886982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FF94503-97D7-45E8-A02F-107E2E8DC1D0}" type="datetimeFigureOut">
              <a:rPr lang="en-GB" smtClean="0"/>
              <a:t>20/07/2020</a:t>
            </a:fld>
            <a:endParaRPr lang="en-GB"/>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54225E6E-AB2A-4120-8B26-12E47FD7C766}" type="slidenum">
              <a:rPr lang="en-GB" smtClean="0"/>
              <a:t>‹Nº›</a:t>
            </a:fld>
            <a:endParaRPr lang="en-GB"/>
          </a:p>
        </p:txBody>
      </p:sp>
    </p:spTree>
    <p:extLst>
      <p:ext uri="{BB962C8B-B14F-4D97-AF65-F5344CB8AC3E}">
        <p14:creationId xmlns:p14="http://schemas.microsoft.com/office/powerpoint/2010/main" val="3033576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FF94503-97D7-45E8-A02F-107E2E8DC1D0}" type="datetimeFigureOut">
              <a:rPr lang="en-GB" smtClean="0"/>
              <a:t>20/07/2020</a:t>
            </a:fld>
            <a:endParaRPr lang="en-GB"/>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4225E6E-AB2A-4120-8B26-12E47FD7C766}" type="slidenum">
              <a:rPr lang="en-GB" smtClean="0"/>
              <a:t>‹Nº›</a:t>
            </a:fld>
            <a:endParaRPr lang="en-GB"/>
          </a:p>
        </p:txBody>
      </p:sp>
    </p:spTree>
    <p:extLst>
      <p:ext uri="{BB962C8B-B14F-4D97-AF65-F5344CB8AC3E}">
        <p14:creationId xmlns:p14="http://schemas.microsoft.com/office/powerpoint/2010/main" val="344768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FF94503-97D7-45E8-A02F-107E2E8DC1D0}" type="datetimeFigureOut">
              <a:rPr lang="en-GB" smtClean="0"/>
              <a:t>20/07/2020</a:t>
            </a:fld>
            <a:endParaRPr lang="en-GB"/>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GB"/>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54225E6E-AB2A-4120-8B26-12E47FD7C766}" type="slidenum">
              <a:rPr lang="en-GB" smtClean="0"/>
              <a:t>‹Nº›</a:t>
            </a:fld>
            <a:endParaRPr lang="en-GB"/>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27756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arxiv.org/search/hep-ph?searchtype=author&amp;query=Tait%2C+T+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arxiv.org/search/hep-ph?searchtype=author&amp;query=Servant%2C+G" TargetMode="External"/><Relationship Id="rId5" Type="http://schemas.openxmlformats.org/officeDocument/2006/relationships/image" Target="../media/image12.emf"/><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AutoShape 2" descr="ETSE">
            <a:extLst>
              <a:ext uri="{FF2B5EF4-FFF2-40B4-BE49-F238E27FC236}">
                <a16:creationId xmlns:a16="http://schemas.microsoft.com/office/drawing/2014/main" id="{32C1FB54-3091-4CBB-A98C-44D7FCC801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8" name="Picture 4">
            <a:extLst>
              <a:ext uri="{FF2B5EF4-FFF2-40B4-BE49-F238E27FC236}">
                <a16:creationId xmlns:a16="http://schemas.microsoft.com/office/drawing/2014/main" id="{9422D149-73C4-4B7A-AA32-E17742402E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157"/>
          <a:stretch/>
        </p:blipFill>
        <p:spPr bwMode="auto">
          <a:xfrm>
            <a:off x="376698" y="418144"/>
            <a:ext cx="6207702" cy="13690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4FC1D8A5-6386-47E1-9390-7252F2316A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157"/>
          <a:stretch/>
        </p:blipFill>
        <p:spPr bwMode="auto">
          <a:xfrm>
            <a:off x="6584400" y="538550"/>
            <a:ext cx="5115818" cy="112828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1E859C6F-3203-422B-8FCC-036A135361CE}"/>
              </a:ext>
            </a:extLst>
          </p:cNvPr>
          <p:cNvPicPr>
            <a:picLocks noChangeAspect="1"/>
          </p:cNvPicPr>
          <p:nvPr/>
        </p:nvPicPr>
        <p:blipFill rotWithShape="1">
          <a:blip r:embed="rId4"/>
          <a:srcRect t="35354" b="13131"/>
          <a:stretch/>
        </p:blipFill>
        <p:spPr>
          <a:xfrm>
            <a:off x="841810" y="1951098"/>
            <a:ext cx="11252271" cy="3260603"/>
          </a:xfrm>
          <a:prstGeom prst="rect">
            <a:avLst/>
          </a:prstGeom>
        </p:spPr>
      </p:pic>
      <p:pic>
        <p:nvPicPr>
          <p:cNvPr id="8" name="Imagen 7">
            <a:extLst>
              <a:ext uri="{FF2B5EF4-FFF2-40B4-BE49-F238E27FC236}">
                <a16:creationId xmlns:a16="http://schemas.microsoft.com/office/drawing/2014/main" id="{966EBD34-DFBD-4F3E-8612-F71FB114F6AD}"/>
              </a:ext>
            </a:extLst>
          </p:cNvPr>
          <p:cNvPicPr>
            <a:picLocks noChangeAspect="1"/>
          </p:cNvPicPr>
          <p:nvPr/>
        </p:nvPicPr>
        <p:blipFill rotWithShape="1">
          <a:blip r:embed="rId5"/>
          <a:srcRect l="51250" t="15557" r="803" b="61955"/>
          <a:stretch/>
        </p:blipFill>
        <p:spPr>
          <a:xfrm>
            <a:off x="376698" y="5211701"/>
            <a:ext cx="4186214" cy="1104433"/>
          </a:xfrm>
          <a:prstGeom prst="rect">
            <a:avLst/>
          </a:prstGeom>
        </p:spPr>
      </p:pic>
      <p:pic>
        <p:nvPicPr>
          <p:cNvPr id="15" name="Imagen 14">
            <a:extLst>
              <a:ext uri="{FF2B5EF4-FFF2-40B4-BE49-F238E27FC236}">
                <a16:creationId xmlns:a16="http://schemas.microsoft.com/office/drawing/2014/main" id="{3E174C1D-22E4-451A-BC2D-2E265AA0E409}"/>
              </a:ext>
            </a:extLst>
          </p:cNvPr>
          <p:cNvPicPr>
            <a:picLocks noChangeAspect="1"/>
          </p:cNvPicPr>
          <p:nvPr/>
        </p:nvPicPr>
        <p:blipFill rotWithShape="1">
          <a:blip r:embed="rId5"/>
          <a:srcRect l="51250" t="38046" r="803" b="27476"/>
          <a:stretch/>
        </p:blipFill>
        <p:spPr>
          <a:xfrm>
            <a:off x="8005786" y="5096930"/>
            <a:ext cx="4186214" cy="1693335"/>
          </a:xfrm>
          <a:prstGeom prst="rect">
            <a:avLst/>
          </a:prstGeom>
        </p:spPr>
      </p:pic>
    </p:spTree>
    <p:extLst>
      <p:ext uri="{BB962C8B-B14F-4D97-AF65-F5344CB8AC3E}">
        <p14:creationId xmlns:p14="http://schemas.microsoft.com/office/powerpoint/2010/main" val="139249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A6284B2D-2F54-4780-9DD0-B7AF961E3007}"/>
              </a:ext>
            </a:extLst>
          </p:cNvPr>
          <p:cNvPicPr>
            <a:picLocks noChangeAspect="1"/>
          </p:cNvPicPr>
          <p:nvPr/>
        </p:nvPicPr>
        <p:blipFill rotWithShape="1">
          <a:blip r:embed="rId3"/>
          <a:srcRect l="-736" t="586" r="1963" b="13486"/>
          <a:stretch/>
        </p:blipFill>
        <p:spPr>
          <a:xfrm>
            <a:off x="7466223" y="1828467"/>
            <a:ext cx="4331705" cy="3732904"/>
          </a:xfrm>
          <a:prstGeom prst="rect">
            <a:avLst/>
          </a:prstGeom>
          <a:ln w="28575">
            <a:solidFill>
              <a:schemeClr val="accent6"/>
            </a:solidFill>
          </a:ln>
        </p:spPr>
      </p:pic>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2334550" cy="400110"/>
          </a:xfrm>
          <a:prstGeom prst="rect">
            <a:avLst/>
          </a:prstGeom>
          <a:noFill/>
        </p:spPr>
        <p:txBody>
          <a:bodyPr wrap="none" rtlCol="0">
            <a:spAutoFit/>
          </a:bodyPr>
          <a:lstStyle/>
          <a:p>
            <a:r>
              <a:rPr lang="es-ES" sz="2000" dirty="0"/>
              <a:t>HEPMASS DATASET</a:t>
            </a:r>
            <a:endParaRPr lang="en-GB" sz="2000" dirty="0"/>
          </a:p>
        </p:txBody>
      </p:sp>
      <p:sp>
        <p:nvSpPr>
          <p:cNvPr id="5" name="CuadroTexto 4">
            <a:extLst>
              <a:ext uri="{FF2B5EF4-FFF2-40B4-BE49-F238E27FC236}">
                <a16:creationId xmlns:a16="http://schemas.microsoft.com/office/drawing/2014/main" id="{9A63F73A-0B00-41B6-A0D5-5A448F4AFF0C}"/>
              </a:ext>
            </a:extLst>
          </p:cNvPr>
          <p:cNvSpPr txBox="1"/>
          <p:nvPr/>
        </p:nvSpPr>
        <p:spPr>
          <a:xfrm>
            <a:off x="7157613" y="119266"/>
            <a:ext cx="4661854" cy="400110"/>
          </a:xfrm>
          <a:prstGeom prst="rect">
            <a:avLst/>
          </a:prstGeom>
          <a:noFill/>
        </p:spPr>
        <p:txBody>
          <a:bodyPr wrap="none" rtlCol="0">
            <a:spAutoFit/>
          </a:bodyPr>
          <a:lstStyle/>
          <a:p>
            <a:r>
              <a:rPr lang="es-ES" sz="2000" dirty="0"/>
              <a:t>Machine </a:t>
            </a:r>
            <a:r>
              <a:rPr lang="es-ES" sz="2000" dirty="0" err="1"/>
              <a:t>learning</a:t>
            </a:r>
            <a:r>
              <a:rPr lang="es-ES" sz="2000" dirty="0"/>
              <a:t> en el experimento ATLAS</a:t>
            </a:r>
            <a:endParaRPr lang="en-GB" sz="2000" dirty="0"/>
          </a:p>
        </p:txBody>
      </p:sp>
      <p:sp>
        <p:nvSpPr>
          <p:cNvPr id="13" name="CuadroTexto 12">
            <a:extLst>
              <a:ext uri="{FF2B5EF4-FFF2-40B4-BE49-F238E27FC236}">
                <a16:creationId xmlns:a16="http://schemas.microsoft.com/office/drawing/2014/main" id="{4ECC780A-F17B-49B4-AC5D-7179E9070D73}"/>
              </a:ext>
            </a:extLst>
          </p:cNvPr>
          <p:cNvSpPr txBox="1"/>
          <p:nvPr/>
        </p:nvSpPr>
        <p:spPr>
          <a:xfrm>
            <a:off x="530662" y="638974"/>
            <a:ext cx="11661338" cy="1754326"/>
          </a:xfrm>
          <a:prstGeom prst="rect">
            <a:avLst/>
          </a:prstGeom>
          <a:noFill/>
        </p:spPr>
        <p:txBody>
          <a:bodyPr wrap="square" rtlCol="0">
            <a:spAutoFit/>
          </a:bodyPr>
          <a:lstStyle/>
          <a:p>
            <a:r>
              <a:rPr lang="es-ES" b="1" dirty="0">
                <a:solidFill>
                  <a:schemeClr val="accent2"/>
                </a:solidFill>
              </a:rPr>
              <a:t>GENERACIÓN DEL DATASET</a:t>
            </a:r>
          </a:p>
          <a:p>
            <a:endParaRPr lang="es-ES" dirty="0"/>
          </a:p>
          <a:p>
            <a:r>
              <a:rPr lang="es-ES" b="1" dirty="0"/>
              <a:t>Universidad Irvine California</a:t>
            </a:r>
            <a:r>
              <a:rPr lang="es-ES" dirty="0"/>
              <a:t>,  Simulaciones: MADGRAPH, PYTHIA, DELPHES,   </a:t>
            </a:r>
            <a:r>
              <a:rPr lang="es-ES" b="1" dirty="0"/>
              <a:t>UCI Machine </a:t>
            </a:r>
            <a:r>
              <a:rPr lang="es-ES" b="1" dirty="0" err="1"/>
              <a:t>Learning</a:t>
            </a:r>
            <a:r>
              <a:rPr lang="es-ES" b="1" dirty="0"/>
              <a:t> </a:t>
            </a:r>
            <a:r>
              <a:rPr lang="es-ES" b="1" dirty="0" err="1"/>
              <a:t>Repository</a:t>
            </a:r>
            <a:endParaRPr lang="es-ES" b="1" dirty="0"/>
          </a:p>
          <a:p>
            <a:pPr marL="285750" indent="-285750">
              <a:buFontTx/>
              <a:buChar char="-"/>
            </a:pPr>
            <a:r>
              <a:rPr lang="es-ES" dirty="0"/>
              <a:t>Simulaciones </a:t>
            </a:r>
            <a:r>
              <a:rPr lang="es-ES" b="1" dirty="0"/>
              <a:t>SM</a:t>
            </a:r>
            <a:r>
              <a:rPr lang="es-ES" dirty="0"/>
              <a:t>, similares a resultados de experimentos reales. </a:t>
            </a:r>
          </a:p>
          <a:p>
            <a:pPr marL="285750" indent="-285750">
              <a:buFontTx/>
              <a:buChar char="-"/>
            </a:pPr>
            <a:r>
              <a:rPr lang="es-ES" dirty="0"/>
              <a:t>Simulaciones </a:t>
            </a:r>
            <a:r>
              <a:rPr lang="es-ES" b="1" dirty="0"/>
              <a:t>BSM</a:t>
            </a:r>
            <a:r>
              <a:rPr lang="es-ES" dirty="0"/>
              <a:t>, modelo teórico a testear. </a:t>
            </a:r>
          </a:p>
          <a:p>
            <a:r>
              <a:rPr lang="es-ES" dirty="0"/>
              <a:t>  </a:t>
            </a:r>
            <a:endParaRPr lang="en-GB" dirty="0"/>
          </a:p>
        </p:txBody>
      </p:sp>
      <p:sp>
        <p:nvSpPr>
          <p:cNvPr id="14" name="Rectángulo 13">
            <a:extLst>
              <a:ext uri="{FF2B5EF4-FFF2-40B4-BE49-F238E27FC236}">
                <a16:creationId xmlns:a16="http://schemas.microsoft.com/office/drawing/2014/main" id="{9FCA0B58-769A-45C2-A5D9-2B0F7DADBB24}"/>
              </a:ext>
            </a:extLst>
          </p:cNvPr>
          <p:cNvSpPr/>
          <p:nvPr/>
        </p:nvSpPr>
        <p:spPr>
          <a:xfrm>
            <a:off x="6007239" y="5941793"/>
            <a:ext cx="6010213" cy="738664"/>
          </a:xfrm>
          <a:prstGeom prst="rect">
            <a:avLst/>
          </a:prstGeom>
        </p:spPr>
        <p:txBody>
          <a:bodyPr wrap="square">
            <a:spAutoFit/>
          </a:bodyPr>
          <a:lstStyle/>
          <a:p>
            <a:r>
              <a:rPr lang="en-GB" sz="1400" b="1" dirty="0"/>
              <a:t>Pierre </a:t>
            </a:r>
            <a:r>
              <a:rPr lang="en-GB" sz="1400" b="1" dirty="0" err="1"/>
              <a:t>Baldi</a:t>
            </a:r>
            <a:r>
              <a:rPr lang="en-GB" sz="1400" b="1" dirty="0"/>
              <a:t>, Kyle Cranmer, Taylor </a:t>
            </a:r>
            <a:r>
              <a:rPr lang="en-GB" sz="1400" b="1" dirty="0" err="1"/>
              <a:t>Faucett</a:t>
            </a:r>
            <a:r>
              <a:rPr lang="en-GB" sz="1400" b="1" dirty="0"/>
              <a:t>, Peter Sadowski and Daniel </a:t>
            </a:r>
            <a:r>
              <a:rPr lang="en-GB" sz="1400" b="1" dirty="0" err="1"/>
              <a:t>Whiteson</a:t>
            </a:r>
            <a:r>
              <a:rPr lang="en-GB" sz="1400" b="1" dirty="0"/>
              <a:t>. Parameterized Machine Learning for High-Energy Physics. University of California, Irvine, CA 92697</a:t>
            </a:r>
          </a:p>
        </p:txBody>
      </p:sp>
      <p:sp>
        <p:nvSpPr>
          <p:cNvPr id="17" name="Rectángulo 16">
            <a:extLst>
              <a:ext uri="{FF2B5EF4-FFF2-40B4-BE49-F238E27FC236}">
                <a16:creationId xmlns:a16="http://schemas.microsoft.com/office/drawing/2014/main" id="{40C7C05B-4524-46D7-A38B-F75CB3309948}"/>
              </a:ext>
            </a:extLst>
          </p:cNvPr>
          <p:cNvSpPr/>
          <p:nvPr/>
        </p:nvSpPr>
        <p:spPr>
          <a:xfrm>
            <a:off x="530662" y="2217591"/>
            <a:ext cx="6935561" cy="1477328"/>
          </a:xfrm>
          <a:prstGeom prst="rect">
            <a:avLst/>
          </a:prstGeom>
        </p:spPr>
        <p:txBody>
          <a:bodyPr wrap="square">
            <a:spAutoFit/>
          </a:bodyPr>
          <a:lstStyle/>
          <a:p>
            <a:r>
              <a:rPr lang="es-ES" b="1" dirty="0">
                <a:solidFill>
                  <a:schemeClr val="accent2"/>
                </a:solidFill>
              </a:rPr>
              <a:t>EVENTOS SIMULADOS</a:t>
            </a:r>
          </a:p>
          <a:p>
            <a:endParaRPr lang="es-ES" b="1" dirty="0">
              <a:solidFill>
                <a:schemeClr val="accent2"/>
              </a:solidFill>
            </a:endParaRPr>
          </a:p>
          <a:p>
            <a:pPr marL="285750" indent="-285750">
              <a:buFontTx/>
              <a:buChar char="-"/>
            </a:pPr>
            <a:r>
              <a:rPr lang="es-ES" b="1" dirty="0"/>
              <a:t>Variable objetivo binaria</a:t>
            </a:r>
            <a:r>
              <a:rPr lang="es-ES" dirty="0"/>
              <a:t>: señal-ruido </a:t>
            </a:r>
          </a:p>
          <a:p>
            <a:pPr marL="285750" indent="-285750">
              <a:buFontTx/>
              <a:buChar char="-"/>
            </a:pPr>
            <a:r>
              <a:rPr lang="es-ES" b="1" dirty="0"/>
              <a:t>Variables input</a:t>
            </a:r>
            <a:r>
              <a:rPr lang="es-ES" dirty="0"/>
              <a:t>: características cinemáticas detectables en ATLAS</a:t>
            </a:r>
          </a:p>
          <a:p>
            <a:pPr marL="285750" indent="-285750">
              <a:buFontTx/>
              <a:buChar char="-"/>
            </a:pPr>
            <a:r>
              <a:rPr lang="es-ES" dirty="0"/>
              <a:t>10 millones de registros</a:t>
            </a:r>
          </a:p>
        </p:txBody>
      </p:sp>
      <p:graphicFrame>
        <p:nvGraphicFramePr>
          <p:cNvPr id="18" name="Tabla 18">
            <a:extLst>
              <a:ext uri="{FF2B5EF4-FFF2-40B4-BE49-F238E27FC236}">
                <a16:creationId xmlns:a16="http://schemas.microsoft.com/office/drawing/2014/main" id="{6A6FC954-4FB4-4D1D-B19B-9F789ADBFE6C}"/>
              </a:ext>
            </a:extLst>
          </p:cNvPr>
          <p:cNvGraphicFramePr>
            <a:graphicFrameLocks noGrp="1"/>
          </p:cNvGraphicFramePr>
          <p:nvPr>
            <p:extLst>
              <p:ext uri="{D42A27DB-BD31-4B8C-83A1-F6EECF244321}">
                <p14:modId xmlns:p14="http://schemas.microsoft.com/office/powerpoint/2010/main" val="1108808967"/>
              </p:ext>
            </p:extLst>
          </p:nvPr>
        </p:nvGraphicFramePr>
        <p:xfrm>
          <a:off x="898490" y="3751644"/>
          <a:ext cx="4554580" cy="2895600"/>
        </p:xfrm>
        <a:graphic>
          <a:graphicData uri="http://schemas.openxmlformats.org/drawingml/2006/table">
            <a:tbl>
              <a:tblPr firstRow="1" bandRow="1">
                <a:tableStyleId>{5C22544A-7EE6-4342-B048-85BDC9FD1C3A}</a:tableStyleId>
              </a:tblPr>
              <a:tblGrid>
                <a:gridCol w="2277290">
                  <a:extLst>
                    <a:ext uri="{9D8B030D-6E8A-4147-A177-3AD203B41FA5}">
                      <a16:colId xmlns:a16="http://schemas.microsoft.com/office/drawing/2014/main" val="1496962728"/>
                    </a:ext>
                  </a:extLst>
                </a:gridCol>
                <a:gridCol w="1138645">
                  <a:extLst>
                    <a:ext uri="{9D8B030D-6E8A-4147-A177-3AD203B41FA5}">
                      <a16:colId xmlns:a16="http://schemas.microsoft.com/office/drawing/2014/main" val="3016863920"/>
                    </a:ext>
                  </a:extLst>
                </a:gridCol>
                <a:gridCol w="1138645">
                  <a:extLst>
                    <a:ext uri="{9D8B030D-6E8A-4147-A177-3AD203B41FA5}">
                      <a16:colId xmlns:a16="http://schemas.microsoft.com/office/drawing/2014/main" val="4156552565"/>
                    </a:ext>
                  </a:extLst>
                </a:gridCol>
              </a:tblGrid>
              <a:tr h="306097">
                <a:tc>
                  <a:txBody>
                    <a:bodyPr/>
                    <a:lstStyle/>
                    <a:p>
                      <a:r>
                        <a:rPr lang="es-ES" sz="1600" dirty="0"/>
                        <a:t>Masa simulada</a:t>
                      </a:r>
                      <a:endParaRPr lang="en-GB" sz="1600" dirty="0"/>
                    </a:p>
                  </a:txBody>
                  <a:tcPr/>
                </a:tc>
                <a:tc gridSpan="2">
                  <a:txBody>
                    <a:bodyPr/>
                    <a:lstStyle/>
                    <a:p>
                      <a:r>
                        <a:rPr lang="es-ES" sz="1600" dirty="0"/>
                        <a:t>Número de eventos</a:t>
                      </a:r>
                      <a:endParaRPr lang="en-GB" sz="1600" dirty="0"/>
                    </a:p>
                  </a:txBody>
                  <a:tcPr/>
                </a:tc>
                <a:tc hMerge="1">
                  <a:txBody>
                    <a:bodyPr/>
                    <a:lstStyle/>
                    <a:p>
                      <a:endParaRPr lang="es-ES"/>
                    </a:p>
                  </a:txBody>
                  <a:tcPr/>
                </a:tc>
                <a:extLst>
                  <a:ext uri="{0D108BD9-81ED-4DB2-BD59-A6C34878D82A}">
                    <a16:rowId xmlns:a16="http://schemas.microsoft.com/office/drawing/2014/main" val="3932448010"/>
                  </a:ext>
                </a:extLst>
              </a:tr>
              <a:tr h="333924">
                <a:tc>
                  <a:txBody>
                    <a:bodyPr/>
                    <a:lstStyle/>
                    <a:p>
                      <a:r>
                        <a:rPr lang="es-ES" sz="1600" dirty="0"/>
                        <a:t>Ruido</a:t>
                      </a:r>
                      <a:endParaRPr lang="en-GB" sz="1600" dirty="0"/>
                    </a:p>
                  </a:txBody>
                  <a:tcPr/>
                </a:tc>
                <a:tc gridSpan="2">
                  <a:txBody>
                    <a:bodyPr/>
                    <a:lstStyle/>
                    <a:p>
                      <a:pPr algn="r"/>
                      <a:r>
                        <a:rPr lang="es-ES" sz="1800" b="0" i="0" kern="1200" dirty="0">
                          <a:solidFill>
                            <a:schemeClr val="dk1"/>
                          </a:solidFill>
                          <a:effectLst/>
                          <a:latin typeface="+mn-lt"/>
                          <a:ea typeface="+mn-ea"/>
                          <a:cs typeface="+mn-cs"/>
                        </a:rPr>
                        <a:t>~</a:t>
                      </a:r>
                      <a:r>
                        <a:rPr kumimoji="0" lang="en-US" sz="1600" b="0" i="0" u="none" strike="noStrike" cap="none" normalizeH="0" baseline="0" dirty="0">
                          <a:ln>
                            <a:noFill/>
                          </a:ln>
                          <a:solidFill>
                            <a:schemeClr val="tx1"/>
                          </a:solidFill>
                          <a:effectLst/>
                          <a:latin typeface="Arial Unicode MS"/>
                        </a:rPr>
                        <a:t>5000000</a:t>
                      </a:r>
                      <a:endParaRPr lang="en-GB" sz="1600" dirty="0"/>
                    </a:p>
                  </a:txBody>
                  <a:tcPr/>
                </a:tc>
                <a:tc hMerge="1">
                  <a:txBody>
                    <a:bodyPr/>
                    <a:lstStyle/>
                    <a:p>
                      <a:endParaRPr lang="es-ES"/>
                    </a:p>
                  </a:txBody>
                  <a:tcPr/>
                </a:tc>
                <a:extLst>
                  <a:ext uri="{0D108BD9-81ED-4DB2-BD59-A6C34878D82A}">
                    <a16:rowId xmlns:a16="http://schemas.microsoft.com/office/drawing/2014/main" val="3471672171"/>
                  </a:ext>
                </a:extLst>
              </a:tr>
              <a:tr h="333924">
                <a:tc>
                  <a:txBody>
                    <a:bodyPr/>
                    <a:lstStyle/>
                    <a:p>
                      <a:r>
                        <a:rPr lang="es-ES" sz="1600" dirty="0"/>
                        <a:t>Señal: 500 </a:t>
                      </a:r>
                      <a:r>
                        <a:rPr lang="es-ES" sz="1600" dirty="0" err="1"/>
                        <a:t>GEVs</a:t>
                      </a:r>
                      <a:endParaRPr lang="en-GB" sz="1600" dirty="0"/>
                    </a:p>
                  </a:txBody>
                  <a:tcPr/>
                </a:tc>
                <a:tc>
                  <a:txBody>
                    <a:bodyPr/>
                    <a:lstStyle/>
                    <a:p>
                      <a:r>
                        <a:rPr lang="es-ES" sz="1800" b="0" i="0" kern="1200" dirty="0">
                          <a:solidFill>
                            <a:schemeClr val="dk1"/>
                          </a:solidFill>
                          <a:effectLst/>
                          <a:latin typeface="+mn-lt"/>
                          <a:ea typeface="+mn-ea"/>
                          <a:cs typeface="+mn-cs"/>
                        </a:rPr>
                        <a:t>~</a:t>
                      </a:r>
                      <a:r>
                        <a:rPr kumimoji="0" lang="en-US" altLang="en-US" sz="1600" b="0" i="0" u="none" strike="noStrike" cap="none" normalizeH="0" baseline="0" dirty="0">
                          <a:ln>
                            <a:noFill/>
                          </a:ln>
                          <a:solidFill>
                            <a:schemeClr val="tx1"/>
                          </a:solidFill>
                          <a:effectLst/>
                          <a:latin typeface="Arial Unicode MS"/>
                        </a:rPr>
                        <a:t>1000000</a:t>
                      </a:r>
                      <a:endParaRPr lang="en-GB" sz="1600" dirty="0"/>
                    </a:p>
                  </a:txBody>
                  <a:tcPr/>
                </a:tc>
                <a:tc rowSpan="5">
                  <a:txBody>
                    <a:bodyPr/>
                    <a:lstStyle/>
                    <a:p>
                      <a:endParaRPr lang="es-ES" sz="1800" b="0" i="0" kern="1200" dirty="0">
                        <a:solidFill>
                          <a:schemeClr val="dk1"/>
                        </a:solidFill>
                        <a:effectLst/>
                        <a:latin typeface="+mn-lt"/>
                        <a:ea typeface="+mn-ea"/>
                        <a:cs typeface="+mn-cs"/>
                      </a:endParaRPr>
                    </a:p>
                    <a:p>
                      <a:endParaRPr lang="es-ES" sz="1800" b="0" i="0" kern="1200" dirty="0">
                        <a:solidFill>
                          <a:schemeClr val="dk1"/>
                        </a:solidFill>
                        <a:effectLst/>
                        <a:latin typeface="+mn-lt"/>
                        <a:ea typeface="+mn-ea"/>
                        <a:cs typeface="+mn-cs"/>
                      </a:endParaRPr>
                    </a:p>
                    <a:p>
                      <a:r>
                        <a:rPr lang="es-ES" sz="1800" b="0" i="0" kern="1200" dirty="0">
                          <a:solidFill>
                            <a:schemeClr val="dk1"/>
                          </a:solidFill>
                          <a:effectLst/>
                          <a:latin typeface="+mn-lt"/>
                          <a:ea typeface="+mn-ea"/>
                          <a:cs typeface="+mn-cs"/>
                        </a:rPr>
                        <a:t>~</a:t>
                      </a:r>
                      <a:r>
                        <a:rPr kumimoji="0" lang="en-US" sz="1600" b="0" i="0" u="none" strike="noStrike" cap="none" normalizeH="0" baseline="0" dirty="0">
                          <a:ln>
                            <a:noFill/>
                          </a:ln>
                          <a:solidFill>
                            <a:schemeClr val="tx1"/>
                          </a:solidFill>
                          <a:effectLst/>
                          <a:latin typeface="Arial Unicode MS"/>
                        </a:rPr>
                        <a:t>5000000</a:t>
                      </a:r>
                      <a:endParaRPr lang="en-GB" sz="1600" dirty="0"/>
                    </a:p>
                  </a:txBody>
                  <a:tcPr/>
                </a:tc>
                <a:extLst>
                  <a:ext uri="{0D108BD9-81ED-4DB2-BD59-A6C34878D82A}">
                    <a16:rowId xmlns:a16="http://schemas.microsoft.com/office/drawing/2014/main" val="4235552831"/>
                  </a:ext>
                </a:extLst>
              </a:tr>
              <a:tr h="3339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600" dirty="0"/>
                        <a:t>Señal: 750 </a:t>
                      </a:r>
                      <a:r>
                        <a:rPr lang="es-ES" sz="1600" dirty="0" err="1"/>
                        <a:t>GEVs</a:t>
                      </a:r>
                      <a:endParaRPr lang="en-GB" sz="1600" dirty="0"/>
                    </a:p>
                  </a:txBody>
                  <a:tcPr/>
                </a:tc>
                <a:tc>
                  <a:txBody>
                    <a:bodyPr/>
                    <a:lstStyle/>
                    <a:p>
                      <a:r>
                        <a:rPr lang="es-ES" sz="1800" b="0" i="0" kern="1200" dirty="0">
                          <a:solidFill>
                            <a:schemeClr val="dk1"/>
                          </a:solidFill>
                          <a:effectLst/>
                          <a:latin typeface="+mn-lt"/>
                          <a:ea typeface="+mn-ea"/>
                          <a:cs typeface="+mn-cs"/>
                        </a:rPr>
                        <a:t>~</a:t>
                      </a:r>
                      <a:r>
                        <a:rPr kumimoji="0" lang="en-US" altLang="en-US" sz="1600" b="0" i="0" u="none" strike="noStrike" cap="none" normalizeH="0" baseline="0" dirty="0">
                          <a:ln>
                            <a:noFill/>
                          </a:ln>
                          <a:solidFill>
                            <a:schemeClr val="tx1"/>
                          </a:solidFill>
                          <a:effectLst/>
                          <a:latin typeface="Arial Unicode MS"/>
                        </a:rPr>
                        <a:t>1000000</a:t>
                      </a:r>
                      <a:endParaRPr lang="en-GB" sz="1600" dirty="0"/>
                    </a:p>
                  </a:txBody>
                  <a:tcPr/>
                </a:tc>
                <a:tc vMerge="1">
                  <a:txBody>
                    <a:bodyPr/>
                    <a:lstStyle/>
                    <a:p>
                      <a:endParaRPr lang="en-GB" sz="1600" dirty="0"/>
                    </a:p>
                  </a:txBody>
                  <a:tcPr/>
                </a:tc>
                <a:extLst>
                  <a:ext uri="{0D108BD9-81ED-4DB2-BD59-A6C34878D82A}">
                    <a16:rowId xmlns:a16="http://schemas.microsoft.com/office/drawing/2014/main" val="3307143201"/>
                  </a:ext>
                </a:extLst>
              </a:tr>
              <a:tr h="3339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600" dirty="0"/>
                        <a:t>Señal: 1000 </a:t>
                      </a:r>
                      <a:r>
                        <a:rPr lang="es-ES" sz="1600" dirty="0" err="1"/>
                        <a:t>GEVs</a:t>
                      </a:r>
                      <a:endParaRPr lang="en-GB" sz="1600" dirty="0"/>
                    </a:p>
                  </a:txBody>
                  <a:tcPr/>
                </a:tc>
                <a:tc>
                  <a:txBody>
                    <a:bodyPr/>
                    <a:lstStyle/>
                    <a:p>
                      <a:r>
                        <a:rPr lang="es-ES" sz="1800" b="0" i="0" kern="1200" dirty="0">
                          <a:solidFill>
                            <a:schemeClr val="dk1"/>
                          </a:solidFill>
                          <a:effectLst/>
                          <a:latin typeface="+mn-lt"/>
                          <a:ea typeface="+mn-ea"/>
                          <a:cs typeface="+mn-cs"/>
                        </a:rPr>
                        <a:t>~</a:t>
                      </a:r>
                      <a:r>
                        <a:rPr kumimoji="0" lang="en-US" altLang="en-US" sz="1600" b="0" i="0" u="none" strike="noStrike" cap="none" normalizeH="0" baseline="0" dirty="0">
                          <a:ln>
                            <a:noFill/>
                          </a:ln>
                          <a:solidFill>
                            <a:schemeClr val="tx1"/>
                          </a:solidFill>
                          <a:effectLst/>
                          <a:latin typeface="Arial Unicode MS"/>
                        </a:rPr>
                        <a:t>1000000</a:t>
                      </a:r>
                      <a:endParaRPr lang="en-GB" sz="1600" dirty="0"/>
                    </a:p>
                  </a:txBody>
                  <a:tcPr/>
                </a:tc>
                <a:tc vMerge="1">
                  <a:txBody>
                    <a:bodyPr/>
                    <a:lstStyle/>
                    <a:p>
                      <a:endParaRPr lang="en-GB" sz="1600" dirty="0"/>
                    </a:p>
                  </a:txBody>
                  <a:tcPr/>
                </a:tc>
                <a:extLst>
                  <a:ext uri="{0D108BD9-81ED-4DB2-BD59-A6C34878D82A}">
                    <a16:rowId xmlns:a16="http://schemas.microsoft.com/office/drawing/2014/main" val="1140391806"/>
                  </a:ext>
                </a:extLst>
              </a:tr>
              <a:tr h="3339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600" dirty="0"/>
                        <a:t>Señal: 1250 </a:t>
                      </a:r>
                      <a:r>
                        <a:rPr lang="es-ES" sz="1600" dirty="0" err="1"/>
                        <a:t>GEVs</a:t>
                      </a:r>
                      <a:endParaRPr lang="en-GB" sz="1600" dirty="0"/>
                    </a:p>
                  </a:txBody>
                  <a:tcPr/>
                </a:tc>
                <a:tc>
                  <a:txBody>
                    <a:bodyPr/>
                    <a:lstStyle/>
                    <a:p>
                      <a:r>
                        <a:rPr lang="es-ES" sz="1800" b="0" i="0" kern="1200" dirty="0">
                          <a:solidFill>
                            <a:schemeClr val="dk1"/>
                          </a:solidFill>
                          <a:effectLst/>
                          <a:latin typeface="+mn-lt"/>
                          <a:ea typeface="+mn-ea"/>
                          <a:cs typeface="+mn-cs"/>
                        </a:rPr>
                        <a:t>~</a:t>
                      </a:r>
                      <a:r>
                        <a:rPr kumimoji="0" lang="en-US" altLang="en-US" sz="1600" b="0" i="0" u="none" strike="noStrike" cap="none" normalizeH="0" baseline="0" dirty="0">
                          <a:ln>
                            <a:noFill/>
                          </a:ln>
                          <a:solidFill>
                            <a:schemeClr val="tx1"/>
                          </a:solidFill>
                          <a:effectLst/>
                          <a:latin typeface="Arial Unicode MS"/>
                        </a:rPr>
                        <a:t>1000000</a:t>
                      </a:r>
                      <a:endParaRPr lang="en-GB" sz="1600" dirty="0"/>
                    </a:p>
                  </a:txBody>
                  <a:tcPr/>
                </a:tc>
                <a:tc vMerge="1">
                  <a:txBody>
                    <a:bodyPr/>
                    <a:lstStyle/>
                    <a:p>
                      <a:endParaRPr lang="en-GB" sz="1600" dirty="0"/>
                    </a:p>
                  </a:txBody>
                  <a:tcPr/>
                </a:tc>
                <a:extLst>
                  <a:ext uri="{0D108BD9-81ED-4DB2-BD59-A6C34878D82A}">
                    <a16:rowId xmlns:a16="http://schemas.microsoft.com/office/drawing/2014/main" val="4183159838"/>
                  </a:ext>
                </a:extLst>
              </a:tr>
              <a:tr h="3339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ES" sz="1600" dirty="0"/>
                        <a:t>Señal: 1500 </a:t>
                      </a:r>
                      <a:r>
                        <a:rPr lang="es-ES" sz="1600" dirty="0" err="1"/>
                        <a:t>GEVs</a:t>
                      </a:r>
                      <a:endParaRPr lang="en-GB" sz="1600" dirty="0"/>
                    </a:p>
                  </a:txBody>
                  <a:tcPr/>
                </a:tc>
                <a:tc>
                  <a:txBody>
                    <a:bodyPr/>
                    <a:lstStyle/>
                    <a:p>
                      <a:r>
                        <a:rPr lang="es-ES" sz="1800" b="0" i="0" kern="1200" dirty="0">
                          <a:solidFill>
                            <a:schemeClr val="dk1"/>
                          </a:solidFill>
                          <a:effectLst/>
                          <a:latin typeface="+mn-lt"/>
                          <a:ea typeface="+mn-ea"/>
                          <a:cs typeface="+mn-cs"/>
                        </a:rPr>
                        <a:t>~</a:t>
                      </a:r>
                      <a:r>
                        <a:rPr kumimoji="0" lang="en-US" altLang="en-US" sz="1600" b="0" i="0" u="none" strike="noStrike" cap="none" normalizeH="0" baseline="0" dirty="0">
                          <a:ln>
                            <a:noFill/>
                          </a:ln>
                          <a:solidFill>
                            <a:schemeClr val="tx1"/>
                          </a:solidFill>
                          <a:effectLst/>
                          <a:latin typeface="Arial Unicode MS"/>
                        </a:rPr>
                        <a:t>1000000</a:t>
                      </a:r>
                      <a:endParaRPr lang="en-GB" sz="1600" dirty="0"/>
                    </a:p>
                  </a:txBody>
                  <a:tcPr/>
                </a:tc>
                <a:tc vMerge="1">
                  <a:txBody>
                    <a:bodyPr/>
                    <a:lstStyle/>
                    <a:p>
                      <a:endParaRPr lang="en-GB" sz="1600" dirty="0"/>
                    </a:p>
                  </a:txBody>
                  <a:tcPr/>
                </a:tc>
                <a:extLst>
                  <a:ext uri="{0D108BD9-81ED-4DB2-BD59-A6C34878D82A}">
                    <a16:rowId xmlns:a16="http://schemas.microsoft.com/office/drawing/2014/main" val="266518253"/>
                  </a:ext>
                </a:extLst>
              </a:tr>
              <a:tr h="3584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600" dirty="0"/>
                        <a:t>TOTAL</a:t>
                      </a:r>
                    </a:p>
                  </a:txBody>
                  <a:tcPr/>
                </a:tc>
                <a:tc gridSpan="2">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s-ES" sz="1800" b="0" i="0" kern="1200" dirty="0">
                          <a:solidFill>
                            <a:schemeClr val="dk1"/>
                          </a:solidFill>
                          <a:effectLst/>
                          <a:latin typeface="+mn-lt"/>
                          <a:ea typeface="+mn-ea"/>
                          <a:cs typeface="+mn-cs"/>
                        </a:rPr>
                        <a:t>~</a:t>
                      </a:r>
                      <a:r>
                        <a:rPr kumimoji="0" lang="en-US" sz="1600" b="0" i="0" u="none" strike="noStrike" cap="none" normalizeH="0" baseline="0" dirty="0">
                          <a:ln>
                            <a:noFill/>
                          </a:ln>
                          <a:solidFill>
                            <a:schemeClr val="tx1"/>
                          </a:solidFill>
                          <a:effectLst/>
                          <a:latin typeface="Arial Unicode MS"/>
                        </a:rPr>
                        <a:t>10000000</a:t>
                      </a:r>
                      <a:endParaRPr lang="en-GB" sz="1600" dirty="0"/>
                    </a:p>
                  </a:txBody>
                  <a:tcPr/>
                </a:tc>
                <a:tc hMerge="1">
                  <a:txBody>
                    <a:bodyPr/>
                    <a:lstStyle/>
                    <a:p>
                      <a:endParaRPr lang="en-GB" sz="1600" dirty="0"/>
                    </a:p>
                  </a:txBody>
                  <a:tcPr/>
                </a:tc>
                <a:extLst>
                  <a:ext uri="{0D108BD9-81ED-4DB2-BD59-A6C34878D82A}">
                    <a16:rowId xmlns:a16="http://schemas.microsoft.com/office/drawing/2014/main" val="2974946404"/>
                  </a:ext>
                </a:extLst>
              </a:tr>
            </a:tbl>
          </a:graphicData>
        </a:graphic>
      </p:graphicFrame>
    </p:spTree>
    <p:extLst>
      <p:ext uri="{BB962C8B-B14F-4D97-AF65-F5344CB8AC3E}">
        <p14:creationId xmlns:p14="http://schemas.microsoft.com/office/powerpoint/2010/main" val="3844978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esquinas redondeadas 25">
            <a:extLst>
              <a:ext uri="{FF2B5EF4-FFF2-40B4-BE49-F238E27FC236}">
                <a16:creationId xmlns:a16="http://schemas.microsoft.com/office/drawing/2014/main" id="{7E473CC5-24EC-4E8F-B3FD-AEFF271FC130}"/>
              </a:ext>
            </a:extLst>
          </p:cNvPr>
          <p:cNvSpPr/>
          <p:nvPr/>
        </p:nvSpPr>
        <p:spPr>
          <a:xfrm>
            <a:off x="443585" y="1960591"/>
            <a:ext cx="3135307" cy="2679757"/>
          </a:xfrm>
          <a:prstGeom prst="roundRect">
            <a:avLst>
              <a:gd name="adj" fmla="val 2395"/>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ángulo: esquinas redondeadas 8">
            <a:extLst>
              <a:ext uri="{FF2B5EF4-FFF2-40B4-BE49-F238E27FC236}">
                <a16:creationId xmlns:a16="http://schemas.microsoft.com/office/drawing/2014/main" id="{8EF88F58-8570-4175-8E01-2D59313074CF}"/>
              </a:ext>
            </a:extLst>
          </p:cNvPr>
          <p:cNvSpPr/>
          <p:nvPr/>
        </p:nvSpPr>
        <p:spPr>
          <a:xfrm>
            <a:off x="7376252" y="1955743"/>
            <a:ext cx="4296286" cy="3812581"/>
          </a:xfrm>
          <a:prstGeom prst="roundRect">
            <a:avLst>
              <a:gd name="adj" fmla="val 2395"/>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2334550" cy="400110"/>
          </a:xfrm>
          <a:prstGeom prst="rect">
            <a:avLst/>
          </a:prstGeom>
          <a:noFill/>
        </p:spPr>
        <p:txBody>
          <a:bodyPr wrap="none" rtlCol="0">
            <a:spAutoFit/>
          </a:bodyPr>
          <a:lstStyle/>
          <a:p>
            <a:r>
              <a:rPr lang="es-ES" sz="2000" dirty="0"/>
              <a:t>HEPMASS DATASET</a:t>
            </a:r>
            <a:endParaRPr lang="en-GB" sz="2000" dirty="0"/>
          </a:p>
        </p:txBody>
      </p:sp>
      <p:sp>
        <p:nvSpPr>
          <p:cNvPr id="5" name="CuadroTexto 4">
            <a:extLst>
              <a:ext uri="{FF2B5EF4-FFF2-40B4-BE49-F238E27FC236}">
                <a16:creationId xmlns:a16="http://schemas.microsoft.com/office/drawing/2014/main" id="{9A63F73A-0B00-41B6-A0D5-5A448F4AFF0C}"/>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6" name="Rectángulo 5">
            <a:extLst>
              <a:ext uri="{FF2B5EF4-FFF2-40B4-BE49-F238E27FC236}">
                <a16:creationId xmlns:a16="http://schemas.microsoft.com/office/drawing/2014/main" id="{73AD9E93-A006-417B-A7B1-D7D4F91DAC81}"/>
              </a:ext>
            </a:extLst>
          </p:cNvPr>
          <p:cNvSpPr/>
          <p:nvPr/>
        </p:nvSpPr>
        <p:spPr>
          <a:xfrm>
            <a:off x="7663024" y="1597923"/>
            <a:ext cx="6692491" cy="2739211"/>
          </a:xfrm>
          <a:prstGeom prst="rect">
            <a:avLst/>
          </a:prstGeom>
        </p:spPr>
        <p:txBody>
          <a:bodyPr wrap="square">
            <a:spAutoFit/>
          </a:bodyPr>
          <a:lstStyle/>
          <a:p>
            <a:endParaRPr lang="en-GB"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it-IT" sz="2000" dirty="0"/>
              <a:t>Momentos </a:t>
            </a:r>
          </a:p>
          <a:p>
            <a:pPr marL="285750" indent="-285750">
              <a:buFont typeface="Arial" panose="020B0604020202020204" pitchFamily="34" charset="0"/>
              <a:buChar char="•"/>
            </a:pPr>
            <a:r>
              <a:rPr lang="it-IT" sz="2000" dirty="0"/>
              <a:t>Trayectorias</a:t>
            </a:r>
          </a:p>
          <a:p>
            <a:pPr marL="285750" indent="-285750">
              <a:buFont typeface="Arial" panose="020B0604020202020204" pitchFamily="34" charset="0"/>
              <a:buChar char="•"/>
            </a:pPr>
            <a:r>
              <a:rPr lang="it-IT" sz="2000" dirty="0"/>
              <a:t>Número de jets </a:t>
            </a:r>
          </a:p>
          <a:p>
            <a:pPr marL="285750" indent="-285750">
              <a:buFont typeface="Arial" panose="020B0604020202020204" pitchFamily="34" charset="0"/>
              <a:buChar char="•"/>
            </a:pPr>
            <a:r>
              <a:rPr lang="es-ES" sz="2000" dirty="0"/>
              <a:t>Tipos de quarks generadores jets</a:t>
            </a:r>
            <a:endParaRPr lang="it-IT" sz="2000" dirty="0"/>
          </a:p>
          <a:p>
            <a:endParaRPr lang="en-GB" dirty="0">
              <a:latin typeface="OpenSymbol" panose="05010000000000000000" pitchFamily="2" charset="0"/>
            </a:endParaRPr>
          </a:p>
          <a:p>
            <a:endParaRPr lang="en-GB" dirty="0">
              <a:latin typeface="OpenSymbol" panose="05010000000000000000" pitchFamily="2" charset="0"/>
            </a:endParaRPr>
          </a:p>
          <a:p>
            <a:endParaRPr lang="en-GB" dirty="0">
              <a:latin typeface="TimesNewRomanPSMT"/>
            </a:endParaRPr>
          </a:p>
        </p:txBody>
      </p:sp>
      <p:sp>
        <p:nvSpPr>
          <p:cNvPr id="2" name="Rectángulo 1">
            <a:extLst>
              <a:ext uri="{FF2B5EF4-FFF2-40B4-BE49-F238E27FC236}">
                <a16:creationId xmlns:a16="http://schemas.microsoft.com/office/drawing/2014/main" id="{9FFCADCA-5F6C-4A1B-9439-1861C4D519D7}"/>
              </a:ext>
            </a:extLst>
          </p:cNvPr>
          <p:cNvSpPr/>
          <p:nvPr/>
        </p:nvSpPr>
        <p:spPr>
          <a:xfrm>
            <a:off x="764345" y="2809064"/>
            <a:ext cx="3008556" cy="1477328"/>
          </a:xfrm>
          <a:prstGeom prst="rect">
            <a:avLst/>
          </a:prstGeom>
        </p:spPr>
        <p:txBody>
          <a:bodyPr wrap="square">
            <a:spAutoFit/>
          </a:bodyPr>
          <a:lstStyle/>
          <a:p>
            <a:r>
              <a:rPr lang="en-GB" dirty="0">
                <a:latin typeface="OpenSymbol" panose="05010000000000000000" pitchFamily="2" charset="0"/>
              </a:rPr>
              <a:t>• </a:t>
            </a:r>
            <a:r>
              <a:rPr lang="en-GB" dirty="0">
                <a:latin typeface="TimesNewRomanPSMT"/>
              </a:rPr>
              <a:t>Masa </a:t>
            </a:r>
            <a:r>
              <a:rPr lang="en-GB" dirty="0" err="1">
                <a:latin typeface="TimesNewRomanPSMT"/>
              </a:rPr>
              <a:t>invariante</a:t>
            </a:r>
            <a:r>
              <a:rPr lang="en-GB" dirty="0">
                <a:latin typeface="TimesNewRomanPSMT"/>
              </a:rPr>
              <a:t> de </a:t>
            </a:r>
            <a:r>
              <a:rPr lang="en-GB" dirty="0" err="1">
                <a:latin typeface="TimesNewRomanPSMT"/>
              </a:rPr>
              <a:t>lnu</a:t>
            </a:r>
            <a:endParaRPr lang="en-GB" dirty="0">
              <a:latin typeface="TimesNewRomanPSMT"/>
            </a:endParaRPr>
          </a:p>
          <a:p>
            <a:r>
              <a:rPr lang="en-GB" dirty="0">
                <a:latin typeface="OpenSymbol" panose="05010000000000000000" pitchFamily="2" charset="0"/>
              </a:rPr>
              <a:t>• </a:t>
            </a:r>
            <a:r>
              <a:rPr lang="en-GB" dirty="0">
                <a:latin typeface="TimesNewRomanPSMT"/>
              </a:rPr>
              <a:t>Masa </a:t>
            </a:r>
            <a:r>
              <a:rPr lang="en-GB" dirty="0" err="1">
                <a:latin typeface="TimesNewRomanPSMT"/>
              </a:rPr>
              <a:t>invariante</a:t>
            </a:r>
            <a:r>
              <a:rPr lang="en-GB" dirty="0">
                <a:latin typeface="TimesNewRomanPSMT"/>
              </a:rPr>
              <a:t> de </a:t>
            </a:r>
            <a:r>
              <a:rPr lang="en-GB" dirty="0" err="1">
                <a:latin typeface="TimesNewRomanPSMT"/>
              </a:rPr>
              <a:t>jlnu</a:t>
            </a:r>
            <a:endParaRPr lang="en-GB" dirty="0">
              <a:latin typeface="TimesNewRomanPSMT"/>
            </a:endParaRPr>
          </a:p>
          <a:p>
            <a:r>
              <a:rPr lang="en-GB" dirty="0">
                <a:latin typeface="OpenSymbol" panose="05010000000000000000" pitchFamily="2" charset="0"/>
              </a:rPr>
              <a:t>• </a:t>
            </a:r>
            <a:r>
              <a:rPr lang="en-GB" dirty="0">
                <a:latin typeface="TimesNewRomanPSMT"/>
              </a:rPr>
              <a:t>Masa </a:t>
            </a:r>
            <a:r>
              <a:rPr lang="en-GB" dirty="0" err="1">
                <a:latin typeface="TimesNewRomanPSMT"/>
              </a:rPr>
              <a:t>invariante</a:t>
            </a:r>
            <a:r>
              <a:rPr lang="en-GB" dirty="0">
                <a:latin typeface="TimesNewRomanPSMT"/>
              </a:rPr>
              <a:t> de </a:t>
            </a:r>
            <a:r>
              <a:rPr lang="en-GB" dirty="0" err="1">
                <a:latin typeface="TimesNewRomanPSMT"/>
              </a:rPr>
              <a:t>jj</a:t>
            </a:r>
            <a:endParaRPr lang="en-GB" dirty="0">
              <a:latin typeface="TimesNewRomanPSMT"/>
            </a:endParaRPr>
          </a:p>
          <a:p>
            <a:r>
              <a:rPr lang="en-GB" dirty="0">
                <a:latin typeface="OpenSymbol" panose="05010000000000000000" pitchFamily="2" charset="0"/>
              </a:rPr>
              <a:t>• </a:t>
            </a:r>
            <a:r>
              <a:rPr lang="en-GB" dirty="0">
                <a:latin typeface="TimesNewRomanPSMT"/>
              </a:rPr>
              <a:t>Masa </a:t>
            </a:r>
            <a:r>
              <a:rPr lang="en-GB" dirty="0" err="1">
                <a:latin typeface="TimesNewRomanPSMT"/>
              </a:rPr>
              <a:t>invariante</a:t>
            </a:r>
            <a:r>
              <a:rPr lang="en-GB" dirty="0">
                <a:latin typeface="TimesNewRomanPSMT"/>
              </a:rPr>
              <a:t> de </a:t>
            </a:r>
            <a:r>
              <a:rPr lang="en-GB" dirty="0" err="1">
                <a:latin typeface="TimesNewRomanPSMT"/>
              </a:rPr>
              <a:t>jjj</a:t>
            </a:r>
            <a:endParaRPr lang="en-GB" dirty="0">
              <a:latin typeface="TimesNewRomanPSMT"/>
            </a:endParaRPr>
          </a:p>
          <a:p>
            <a:r>
              <a:rPr lang="en-GB" dirty="0">
                <a:latin typeface="OpenSymbol" panose="05010000000000000000" pitchFamily="2" charset="0"/>
              </a:rPr>
              <a:t>• </a:t>
            </a:r>
            <a:r>
              <a:rPr lang="en-GB" dirty="0">
                <a:latin typeface="TimesNewRomanPSMT"/>
              </a:rPr>
              <a:t>Masa </a:t>
            </a:r>
            <a:r>
              <a:rPr lang="en-GB" dirty="0" err="1">
                <a:latin typeface="TimesNewRomanPSMT"/>
              </a:rPr>
              <a:t>invariante</a:t>
            </a:r>
            <a:r>
              <a:rPr lang="en-GB" dirty="0">
                <a:latin typeface="TimesNewRomanPSMT"/>
              </a:rPr>
              <a:t> de </a:t>
            </a:r>
            <a:r>
              <a:rPr lang="en-GB" dirty="0" err="1">
                <a:latin typeface="TimesNewRomanPSMT"/>
              </a:rPr>
              <a:t>tt</a:t>
            </a:r>
            <a:endParaRPr lang="en-GB" dirty="0">
              <a:latin typeface="TimesNewRomanPSMT"/>
            </a:endParaRPr>
          </a:p>
        </p:txBody>
      </p:sp>
      <p:sp>
        <p:nvSpPr>
          <p:cNvPr id="27" name="CuadroTexto 26">
            <a:extLst>
              <a:ext uri="{FF2B5EF4-FFF2-40B4-BE49-F238E27FC236}">
                <a16:creationId xmlns:a16="http://schemas.microsoft.com/office/drawing/2014/main" id="{D0B55D52-2E7F-44A6-A729-18671F3D0FC4}"/>
              </a:ext>
            </a:extLst>
          </p:cNvPr>
          <p:cNvSpPr txBox="1"/>
          <p:nvPr/>
        </p:nvSpPr>
        <p:spPr>
          <a:xfrm>
            <a:off x="7823432" y="3792921"/>
            <a:ext cx="3840480" cy="1754326"/>
          </a:xfrm>
          <a:prstGeom prst="rect">
            <a:avLst/>
          </a:prstGeom>
          <a:noFill/>
        </p:spPr>
        <p:txBody>
          <a:bodyPr wrap="square" rtlCol="0">
            <a:spAutoFit/>
          </a:bodyPr>
          <a:lstStyle/>
          <a:p>
            <a:r>
              <a:rPr lang="en-GB" b="1" dirty="0"/>
              <a:t>VARIABLES CINEMÁTICAS</a:t>
            </a:r>
          </a:p>
          <a:p>
            <a:endParaRPr lang="es-ES" dirty="0"/>
          </a:p>
          <a:p>
            <a:pPr marL="285750" indent="-285750">
              <a:buFont typeface="Courier New" panose="02070309020205020404" pitchFamily="49" charset="0"/>
              <a:buChar char="o"/>
            </a:pPr>
            <a:r>
              <a:rPr lang="es-ES" b="1" dirty="0"/>
              <a:t>Leptón</a:t>
            </a:r>
          </a:p>
          <a:p>
            <a:pPr marL="285750" indent="-285750">
              <a:buFont typeface="Courier New" panose="02070309020205020404" pitchFamily="49" charset="0"/>
              <a:buChar char="o"/>
            </a:pPr>
            <a:r>
              <a:rPr lang="es-ES" b="1" dirty="0"/>
              <a:t>Neutrino</a:t>
            </a:r>
          </a:p>
          <a:p>
            <a:pPr marL="285750" indent="-285750">
              <a:buFont typeface="Courier New" panose="02070309020205020404" pitchFamily="49" charset="0"/>
              <a:buChar char="o"/>
            </a:pPr>
            <a:r>
              <a:rPr lang="es-ES" b="1" dirty="0" err="1"/>
              <a:t>Num</a:t>
            </a:r>
            <a:r>
              <a:rPr lang="es-ES" b="1" dirty="0"/>
              <a:t> Jets totales</a:t>
            </a:r>
          </a:p>
          <a:p>
            <a:pPr marL="285750" indent="-285750">
              <a:buFont typeface="Courier New" panose="02070309020205020404" pitchFamily="49" charset="0"/>
              <a:buChar char="o"/>
            </a:pPr>
            <a:r>
              <a:rPr lang="es-ES" b="1" dirty="0"/>
              <a:t>1º, 2º,3º,4º Jet más energético</a:t>
            </a:r>
          </a:p>
        </p:txBody>
      </p:sp>
      <p:sp>
        <p:nvSpPr>
          <p:cNvPr id="28" name="Rectángulo 27">
            <a:extLst>
              <a:ext uri="{FF2B5EF4-FFF2-40B4-BE49-F238E27FC236}">
                <a16:creationId xmlns:a16="http://schemas.microsoft.com/office/drawing/2014/main" id="{35ED10EA-63ED-4427-929C-7811042483C0}"/>
              </a:ext>
            </a:extLst>
          </p:cNvPr>
          <p:cNvSpPr/>
          <p:nvPr/>
        </p:nvSpPr>
        <p:spPr>
          <a:xfrm>
            <a:off x="506580" y="1404338"/>
            <a:ext cx="2941383" cy="369332"/>
          </a:xfrm>
          <a:prstGeom prst="rect">
            <a:avLst/>
          </a:prstGeom>
        </p:spPr>
        <p:txBody>
          <a:bodyPr wrap="none">
            <a:spAutoFit/>
          </a:bodyPr>
          <a:lstStyle/>
          <a:p>
            <a:r>
              <a:rPr lang="es-ES" b="1" dirty="0">
                <a:solidFill>
                  <a:schemeClr val="accent3">
                    <a:lumMod val="75000"/>
                  </a:schemeClr>
                </a:solidFill>
              </a:rPr>
              <a:t>HIGH LEVEL FEATURES</a:t>
            </a:r>
          </a:p>
        </p:txBody>
      </p:sp>
      <p:sp>
        <p:nvSpPr>
          <p:cNvPr id="3" name="Rectángulo 2">
            <a:extLst>
              <a:ext uri="{FF2B5EF4-FFF2-40B4-BE49-F238E27FC236}">
                <a16:creationId xmlns:a16="http://schemas.microsoft.com/office/drawing/2014/main" id="{920BDD93-90E4-44CB-90AC-95665362A719}"/>
              </a:ext>
            </a:extLst>
          </p:cNvPr>
          <p:cNvSpPr/>
          <p:nvPr/>
        </p:nvSpPr>
        <p:spPr>
          <a:xfrm>
            <a:off x="7823432" y="1404338"/>
            <a:ext cx="2877391" cy="369332"/>
          </a:xfrm>
          <a:prstGeom prst="rect">
            <a:avLst/>
          </a:prstGeom>
        </p:spPr>
        <p:txBody>
          <a:bodyPr wrap="none">
            <a:spAutoFit/>
          </a:bodyPr>
          <a:lstStyle/>
          <a:p>
            <a:r>
              <a:rPr lang="es-ES" b="1" dirty="0">
                <a:solidFill>
                  <a:schemeClr val="accent6"/>
                </a:solidFill>
              </a:rPr>
              <a:t>LOW-LEVEL FEATURES</a:t>
            </a:r>
          </a:p>
        </p:txBody>
      </p:sp>
      <p:sp>
        <p:nvSpPr>
          <p:cNvPr id="7" name="Rectángulo 6">
            <a:extLst>
              <a:ext uri="{FF2B5EF4-FFF2-40B4-BE49-F238E27FC236}">
                <a16:creationId xmlns:a16="http://schemas.microsoft.com/office/drawing/2014/main" id="{A8FA233C-EB6E-42C9-8BB5-B5761C332F97}"/>
              </a:ext>
            </a:extLst>
          </p:cNvPr>
          <p:cNvSpPr/>
          <p:nvPr/>
        </p:nvSpPr>
        <p:spPr>
          <a:xfrm>
            <a:off x="409058" y="2213902"/>
            <a:ext cx="3216522" cy="369332"/>
          </a:xfrm>
          <a:prstGeom prst="rect">
            <a:avLst/>
          </a:prstGeom>
        </p:spPr>
        <p:txBody>
          <a:bodyPr wrap="none">
            <a:spAutoFit/>
          </a:bodyPr>
          <a:lstStyle/>
          <a:p>
            <a:r>
              <a:rPr lang="en-GB" b="1" dirty="0"/>
              <a:t>VARIABLES PROCESADAS</a:t>
            </a:r>
          </a:p>
        </p:txBody>
      </p:sp>
      <p:pic>
        <p:nvPicPr>
          <p:cNvPr id="43" name="Imagen 42">
            <a:extLst>
              <a:ext uri="{FF2B5EF4-FFF2-40B4-BE49-F238E27FC236}">
                <a16:creationId xmlns:a16="http://schemas.microsoft.com/office/drawing/2014/main" id="{A14568A6-6EC9-4FEF-B67E-CADF19C0961F}"/>
              </a:ext>
            </a:extLst>
          </p:cNvPr>
          <p:cNvPicPr>
            <a:picLocks noChangeAspect="1"/>
          </p:cNvPicPr>
          <p:nvPr/>
        </p:nvPicPr>
        <p:blipFill rotWithShape="1">
          <a:blip r:embed="rId3"/>
          <a:srcRect l="31495" t="4934" r="371" b="-4934"/>
          <a:stretch/>
        </p:blipFill>
        <p:spPr>
          <a:xfrm>
            <a:off x="3807065" y="1885354"/>
            <a:ext cx="3412744" cy="3087291"/>
          </a:xfrm>
          <a:prstGeom prst="rect">
            <a:avLst/>
          </a:prstGeom>
        </p:spPr>
      </p:pic>
      <p:sp>
        <p:nvSpPr>
          <p:cNvPr id="44" name="Elipse 43">
            <a:extLst>
              <a:ext uri="{FF2B5EF4-FFF2-40B4-BE49-F238E27FC236}">
                <a16:creationId xmlns:a16="http://schemas.microsoft.com/office/drawing/2014/main" id="{EFECDBD9-A399-47D8-9660-19ED35A8B5A9}"/>
              </a:ext>
            </a:extLst>
          </p:cNvPr>
          <p:cNvSpPr/>
          <p:nvPr/>
        </p:nvSpPr>
        <p:spPr>
          <a:xfrm>
            <a:off x="6645499" y="4243766"/>
            <a:ext cx="417867" cy="469901"/>
          </a:xfrm>
          <a:prstGeom prst="ellipse">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5" name="Elipse 44">
            <a:extLst>
              <a:ext uri="{FF2B5EF4-FFF2-40B4-BE49-F238E27FC236}">
                <a16:creationId xmlns:a16="http://schemas.microsoft.com/office/drawing/2014/main" id="{AEFC7F04-88FA-4E67-8E87-46C5CFE47D0D}"/>
              </a:ext>
            </a:extLst>
          </p:cNvPr>
          <p:cNvSpPr/>
          <p:nvPr/>
        </p:nvSpPr>
        <p:spPr>
          <a:xfrm>
            <a:off x="6614105" y="3294579"/>
            <a:ext cx="449261" cy="436552"/>
          </a:xfrm>
          <a:prstGeom prst="ellipse">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6" name="Elipse 45">
            <a:extLst>
              <a:ext uri="{FF2B5EF4-FFF2-40B4-BE49-F238E27FC236}">
                <a16:creationId xmlns:a16="http://schemas.microsoft.com/office/drawing/2014/main" id="{DFEDDE6B-7436-48CD-A26F-9551EB697608}"/>
              </a:ext>
            </a:extLst>
          </p:cNvPr>
          <p:cNvSpPr/>
          <p:nvPr/>
        </p:nvSpPr>
        <p:spPr>
          <a:xfrm>
            <a:off x="6631361" y="3749837"/>
            <a:ext cx="417867" cy="469901"/>
          </a:xfrm>
          <a:prstGeom prst="ellipse">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7" name="Elipse 46">
            <a:extLst>
              <a:ext uri="{FF2B5EF4-FFF2-40B4-BE49-F238E27FC236}">
                <a16:creationId xmlns:a16="http://schemas.microsoft.com/office/drawing/2014/main" id="{B9196425-F0AE-4CFE-90F2-D4B00234CBC8}"/>
              </a:ext>
            </a:extLst>
          </p:cNvPr>
          <p:cNvSpPr/>
          <p:nvPr/>
        </p:nvSpPr>
        <p:spPr>
          <a:xfrm>
            <a:off x="6645499" y="2339974"/>
            <a:ext cx="417867" cy="469901"/>
          </a:xfrm>
          <a:prstGeom prst="ellipse">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8" name="Elipse 47">
            <a:extLst>
              <a:ext uri="{FF2B5EF4-FFF2-40B4-BE49-F238E27FC236}">
                <a16:creationId xmlns:a16="http://schemas.microsoft.com/office/drawing/2014/main" id="{4C086D5A-39CE-47F2-9637-ACBB08F0F2B3}"/>
              </a:ext>
            </a:extLst>
          </p:cNvPr>
          <p:cNvSpPr/>
          <p:nvPr/>
        </p:nvSpPr>
        <p:spPr>
          <a:xfrm>
            <a:off x="6608362" y="1847942"/>
            <a:ext cx="417867" cy="469901"/>
          </a:xfrm>
          <a:prstGeom prst="ellipse">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49" name="Elipse 48">
            <a:extLst>
              <a:ext uri="{FF2B5EF4-FFF2-40B4-BE49-F238E27FC236}">
                <a16:creationId xmlns:a16="http://schemas.microsoft.com/office/drawing/2014/main" id="{D029911A-9F82-4945-B6E7-E083B9EDB4DB}"/>
              </a:ext>
            </a:extLst>
          </p:cNvPr>
          <p:cNvSpPr/>
          <p:nvPr/>
        </p:nvSpPr>
        <p:spPr>
          <a:xfrm>
            <a:off x="6612412" y="2858027"/>
            <a:ext cx="449261" cy="436552"/>
          </a:xfrm>
          <a:prstGeom prst="ellipse">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0" name="Elipse 49">
            <a:extLst>
              <a:ext uri="{FF2B5EF4-FFF2-40B4-BE49-F238E27FC236}">
                <a16:creationId xmlns:a16="http://schemas.microsoft.com/office/drawing/2014/main" id="{42AFD93D-70C0-4AD1-A303-188895CBD787}"/>
              </a:ext>
            </a:extLst>
          </p:cNvPr>
          <p:cNvSpPr/>
          <p:nvPr/>
        </p:nvSpPr>
        <p:spPr>
          <a:xfrm>
            <a:off x="3960193" y="2574113"/>
            <a:ext cx="417867" cy="469901"/>
          </a:xfrm>
          <a:prstGeom prst="ellipse">
            <a:avLst/>
          </a:prstGeom>
          <a:noFill/>
          <a:ln w="38100">
            <a:solidFill>
              <a:schemeClr val="accent3"/>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1" name="Elipse 50">
            <a:extLst>
              <a:ext uri="{FF2B5EF4-FFF2-40B4-BE49-F238E27FC236}">
                <a16:creationId xmlns:a16="http://schemas.microsoft.com/office/drawing/2014/main" id="{7A01B36D-28BF-4A7F-9EBE-565700ECE7E8}"/>
              </a:ext>
            </a:extLst>
          </p:cNvPr>
          <p:cNvSpPr/>
          <p:nvPr/>
        </p:nvSpPr>
        <p:spPr>
          <a:xfrm>
            <a:off x="4719125" y="2368708"/>
            <a:ext cx="417867" cy="469901"/>
          </a:xfrm>
          <a:prstGeom prst="ellipse">
            <a:avLst/>
          </a:prstGeom>
          <a:noFill/>
          <a:ln w="38100">
            <a:solidFill>
              <a:schemeClr val="accent3"/>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2" name="Elipse 51">
            <a:extLst>
              <a:ext uri="{FF2B5EF4-FFF2-40B4-BE49-F238E27FC236}">
                <a16:creationId xmlns:a16="http://schemas.microsoft.com/office/drawing/2014/main" id="{4BD51A93-C20C-45A2-AC30-50F2C5267B8D}"/>
              </a:ext>
            </a:extLst>
          </p:cNvPr>
          <p:cNvSpPr/>
          <p:nvPr/>
        </p:nvSpPr>
        <p:spPr>
          <a:xfrm>
            <a:off x="4719124" y="3752443"/>
            <a:ext cx="417867" cy="469901"/>
          </a:xfrm>
          <a:prstGeom prst="ellipse">
            <a:avLst/>
          </a:prstGeom>
          <a:noFill/>
          <a:ln w="38100">
            <a:solidFill>
              <a:schemeClr val="accent3"/>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3" name="Elipse 52">
            <a:extLst>
              <a:ext uri="{FF2B5EF4-FFF2-40B4-BE49-F238E27FC236}">
                <a16:creationId xmlns:a16="http://schemas.microsoft.com/office/drawing/2014/main" id="{59F051D4-A358-4D0E-8233-3A00D3197EB0}"/>
              </a:ext>
            </a:extLst>
          </p:cNvPr>
          <p:cNvSpPr/>
          <p:nvPr/>
        </p:nvSpPr>
        <p:spPr>
          <a:xfrm>
            <a:off x="5682758" y="2324652"/>
            <a:ext cx="417867" cy="469901"/>
          </a:xfrm>
          <a:prstGeom prst="ellipse">
            <a:avLst/>
          </a:prstGeom>
          <a:noFill/>
          <a:ln w="38100">
            <a:solidFill>
              <a:schemeClr val="accent3"/>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4" name="Elipse 53">
            <a:extLst>
              <a:ext uri="{FF2B5EF4-FFF2-40B4-BE49-F238E27FC236}">
                <a16:creationId xmlns:a16="http://schemas.microsoft.com/office/drawing/2014/main" id="{74525D79-EB55-4DE4-A5B3-5DA6CBE75755}"/>
              </a:ext>
            </a:extLst>
          </p:cNvPr>
          <p:cNvSpPr/>
          <p:nvPr/>
        </p:nvSpPr>
        <p:spPr>
          <a:xfrm>
            <a:off x="5604599" y="3923411"/>
            <a:ext cx="491401" cy="469901"/>
          </a:xfrm>
          <a:prstGeom prst="ellipse">
            <a:avLst/>
          </a:prstGeom>
          <a:noFill/>
          <a:ln w="38100">
            <a:solidFill>
              <a:schemeClr val="accent3"/>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CuadroTexto 7">
            <a:extLst>
              <a:ext uri="{FF2B5EF4-FFF2-40B4-BE49-F238E27FC236}">
                <a16:creationId xmlns:a16="http://schemas.microsoft.com/office/drawing/2014/main" id="{819C9474-BB4D-4154-BB6C-6989BF8E2EBB}"/>
              </a:ext>
            </a:extLst>
          </p:cNvPr>
          <p:cNvSpPr txBox="1"/>
          <p:nvPr/>
        </p:nvSpPr>
        <p:spPr>
          <a:xfrm>
            <a:off x="421724" y="5430571"/>
            <a:ext cx="3538469" cy="461665"/>
          </a:xfrm>
          <a:prstGeom prst="rect">
            <a:avLst/>
          </a:prstGeom>
          <a:noFill/>
        </p:spPr>
        <p:txBody>
          <a:bodyPr wrap="none" rtlCol="0">
            <a:spAutoFit/>
          </a:bodyPr>
          <a:lstStyle/>
          <a:p>
            <a:r>
              <a:rPr lang="es-ES" sz="2400" dirty="0"/>
              <a:t>Total de 27 variables input </a:t>
            </a:r>
          </a:p>
        </p:txBody>
      </p:sp>
    </p:spTree>
    <p:extLst>
      <p:ext uri="{BB962C8B-B14F-4D97-AF65-F5344CB8AC3E}">
        <p14:creationId xmlns:p14="http://schemas.microsoft.com/office/powerpoint/2010/main" val="47567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3405419" cy="400110"/>
          </a:xfrm>
          <a:prstGeom prst="rect">
            <a:avLst/>
          </a:prstGeom>
          <a:noFill/>
        </p:spPr>
        <p:txBody>
          <a:bodyPr wrap="none" rtlCol="0">
            <a:spAutoFit/>
          </a:bodyPr>
          <a:lstStyle/>
          <a:p>
            <a:r>
              <a:rPr lang="es-ES" sz="2000" dirty="0"/>
              <a:t>ANÁLISIS DE LAS  VARIABLES</a:t>
            </a:r>
            <a:endParaRPr lang="en-GB" sz="2000" dirty="0"/>
          </a:p>
        </p:txBody>
      </p:sp>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Rectángulo 12">
            <a:extLst>
              <a:ext uri="{FF2B5EF4-FFF2-40B4-BE49-F238E27FC236}">
                <a16:creationId xmlns:a16="http://schemas.microsoft.com/office/drawing/2014/main" id="{7597FF5E-87A2-4EDB-9584-D86BA49AFCDD}"/>
              </a:ext>
            </a:extLst>
          </p:cNvPr>
          <p:cNvSpPr/>
          <p:nvPr/>
        </p:nvSpPr>
        <p:spPr>
          <a:xfrm>
            <a:off x="556989" y="590654"/>
            <a:ext cx="4499443" cy="369332"/>
          </a:xfrm>
          <a:prstGeom prst="rect">
            <a:avLst/>
          </a:prstGeom>
        </p:spPr>
        <p:txBody>
          <a:bodyPr wrap="square">
            <a:spAutoFit/>
          </a:bodyPr>
          <a:lstStyle/>
          <a:p>
            <a:pPr algn="ctr"/>
            <a:r>
              <a:rPr lang="es-ES" b="1" dirty="0">
                <a:solidFill>
                  <a:schemeClr val="accent2"/>
                </a:solidFill>
              </a:rPr>
              <a:t>VARIABLES MUY DISCRIMINANTES</a:t>
            </a:r>
          </a:p>
        </p:txBody>
      </p:sp>
      <p:pic>
        <p:nvPicPr>
          <p:cNvPr id="11" name="Imagen 10" descr="Imagen que contiene texto, mapa&#10;&#10;Descripción generada automáticamente">
            <a:extLst>
              <a:ext uri="{FF2B5EF4-FFF2-40B4-BE49-F238E27FC236}">
                <a16:creationId xmlns:a16="http://schemas.microsoft.com/office/drawing/2014/main" id="{2ACC9979-0BC0-4CFE-81A7-38FA69A9AC98}"/>
              </a:ext>
            </a:extLst>
          </p:cNvPr>
          <p:cNvPicPr>
            <a:picLocks noChangeAspect="1"/>
          </p:cNvPicPr>
          <p:nvPr/>
        </p:nvPicPr>
        <p:blipFill rotWithShape="1">
          <a:blip r:embed="rId3">
            <a:extLst>
              <a:ext uri="{28A0092B-C50C-407E-A947-70E740481C1C}">
                <a14:useLocalDpi xmlns:a14="http://schemas.microsoft.com/office/drawing/2010/main" val="0"/>
              </a:ext>
            </a:extLst>
          </a:blip>
          <a:srcRect r="51182" b="66764"/>
          <a:stretch/>
        </p:blipFill>
        <p:spPr>
          <a:xfrm>
            <a:off x="484138" y="907664"/>
            <a:ext cx="4734002" cy="2799676"/>
          </a:xfrm>
          <a:prstGeom prst="rect">
            <a:avLst/>
          </a:prstGeom>
        </p:spPr>
      </p:pic>
      <p:pic>
        <p:nvPicPr>
          <p:cNvPr id="19" name="Imagen 18" descr="Imagen que contiene dibujo&#10;&#10;Descripción generada automáticamente">
            <a:extLst>
              <a:ext uri="{FF2B5EF4-FFF2-40B4-BE49-F238E27FC236}">
                <a16:creationId xmlns:a16="http://schemas.microsoft.com/office/drawing/2014/main" id="{47B70B66-AAFD-4202-BF06-C68921DDED27}"/>
              </a:ext>
            </a:extLst>
          </p:cNvPr>
          <p:cNvPicPr>
            <a:picLocks noChangeAspect="1"/>
          </p:cNvPicPr>
          <p:nvPr/>
        </p:nvPicPr>
        <p:blipFill rotWithShape="1">
          <a:blip r:embed="rId4">
            <a:extLst>
              <a:ext uri="{28A0092B-C50C-407E-A947-70E740481C1C}">
                <a14:useLocalDpi xmlns:a14="http://schemas.microsoft.com/office/drawing/2010/main" val="0"/>
              </a:ext>
            </a:extLst>
          </a:blip>
          <a:srcRect l="25397" t="65768" r="23782"/>
          <a:stretch/>
        </p:blipFill>
        <p:spPr>
          <a:xfrm>
            <a:off x="347244" y="3682998"/>
            <a:ext cx="4823256" cy="2868062"/>
          </a:xfrm>
          <a:prstGeom prst="rect">
            <a:avLst/>
          </a:prstGeom>
        </p:spPr>
      </p:pic>
      <p:sp>
        <p:nvSpPr>
          <p:cNvPr id="24" name="Rectángulo 23">
            <a:extLst>
              <a:ext uri="{FF2B5EF4-FFF2-40B4-BE49-F238E27FC236}">
                <a16:creationId xmlns:a16="http://schemas.microsoft.com/office/drawing/2014/main" id="{CF3F3F9A-D9CD-457C-A256-2033ABF9DEB0}"/>
              </a:ext>
            </a:extLst>
          </p:cNvPr>
          <p:cNvSpPr/>
          <p:nvPr/>
        </p:nvSpPr>
        <p:spPr>
          <a:xfrm>
            <a:off x="6641739" y="590654"/>
            <a:ext cx="4661831" cy="369332"/>
          </a:xfrm>
          <a:prstGeom prst="rect">
            <a:avLst/>
          </a:prstGeom>
        </p:spPr>
        <p:txBody>
          <a:bodyPr wrap="square">
            <a:spAutoFit/>
          </a:bodyPr>
          <a:lstStyle/>
          <a:p>
            <a:pPr algn="ctr"/>
            <a:r>
              <a:rPr lang="es-ES" b="1" dirty="0">
                <a:solidFill>
                  <a:schemeClr val="accent2"/>
                </a:solidFill>
              </a:rPr>
              <a:t>VARIABLES POCO DISCRIMINANTES</a:t>
            </a:r>
          </a:p>
        </p:txBody>
      </p:sp>
      <p:pic>
        <p:nvPicPr>
          <p:cNvPr id="26" name="Imagen 25" descr="Imagen que contiene reloj&#10;&#10;Descripción generada automáticamente">
            <a:extLst>
              <a:ext uri="{FF2B5EF4-FFF2-40B4-BE49-F238E27FC236}">
                <a16:creationId xmlns:a16="http://schemas.microsoft.com/office/drawing/2014/main" id="{0D864288-2D60-4B4E-88C9-74E74CFA7281}"/>
              </a:ext>
            </a:extLst>
          </p:cNvPr>
          <p:cNvPicPr>
            <a:picLocks noChangeAspect="1"/>
          </p:cNvPicPr>
          <p:nvPr/>
        </p:nvPicPr>
        <p:blipFill rotWithShape="1">
          <a:blip r:embed="rId5">
            <a:extLst>
              <a:ext uri="{28A0092B-C50C-407E-A947-70E740481C1C}">
                <a14:useLocalDpi xmlns:a14="http://schemas.microsoft.com/office/drawing/2010/main" val="0"/>
              </a:ext>
            </a:extLst>
          </a:blip>
          <a:srcRect r="52643" b="-906"/>
          <a:stretch/>
        </p:blipFill>
        <p:spPr>
          <a:xfrm>
            <a:off x="6517893" y="865039"/>
            <a:ext cx="4734002" cy="2868062"/>
          </a:xfrm>
          <a:prstGeom prst="rect">
            <a:avLst/>
          </a:prstGeom>
        </p:spPr>
      </p:pic>
      <p:pic>
        <p:nvPicPr>
          <p:cNvPr id="27" name="Imagen 26" descr="Imagen que contiene reloj&#10;&#10;Descripción generada automáticamente">
            <a:extLst>
              <a:ext uri="{FF2B5EF4-FFF2-40B4-BE49-F238E27FC236}">
                <a16:creationId xmlns:a16="http://schemas.microsoft.com/office/drawing/2014/main" id="{6523E1E0-A79B-45AD-A3BE-313F412C1322}"/>
              </a:ext>
            </a:extLst>
          </p:cNvPr>
          <p:cNvPicPr>
            <a:picLocks noChangeAspect="1"/>
          </p:cNvPicPr>
          <p:nvPr/>
        </p:nvPicPr>
        <p:blipFill rotWithShape="1">
          <a:blip r:embed="rId5">
            <a:extLst>
              <a:ext uri="{28A0092B-C50C-407E-A947-70E740481C1C}">
                <a14:useLocalDpi xmlns:a14="http://schemas.microsoft.com/office/drawing/2010/main" val="0"/>
              </a:ext>
            </a:extLst>
          </a:blip>
          <a:srcRect l="52831"/>
          <a:stretch/>
        </p:blipFill>
        <p:spPr>
          <a:xfrm>
            <a:off x="6620577" y="3682998"/>
            <a:ext cx="4734002" cy="2853588"/>
          </a:xfrm>
          <a:prstGeom prst="rect">
            <a:avLst/>
          </a:prstGeom>
        </p:spPr>
      </p:pic>
      <p:sp>
        <p:nvSpPr>
          <p:cNvPr id="2" name="CuadroTexto 1">
            <a:extLst>
              <a:ext uri="{FF2B5EF4-FFF2-40B4-BE49-F238E27FC236}">
                <a16:creationId xmlns:a16="http://schemas.microsoft.com/office/drawing/2014/main" id="{6566E16B-F91E-4D6E-8F84-5737EFDB7877}"/>
              </a:ext>
            </a:extLst>
          </p:cNvPr>
          <p:cNvSpPr txBox="1"/>
          <p:nvPr/>
        </p:nvSpPr>
        <p:spPr>
          <a:xfrm rot="16200000">
            <a:off x="-358545" y="2168265"/>
            <a:ext cx="1458874" cy="261610"/>
          </a:xfrm>
          <a:prstGeom prst="rect">
            <a:avLst/>
          </a:prstGeom>
          <a:noFill/>
        </p:spPr>
        <p:txBody>
          <a:bodyPr wrap="square" rtlCol="0">
            <a:spAutoFit/>
          </a:bodyPr>
          <a:lstStyle/>
          <a:p>
            <a:r>
              <a:rPr lang="es-ES" sz="1100" b="1" dirty="0"/>
              <a:t>BSM</a:t>
            </a:r>
            <a:r>
              <a:rPr lang="es-ES" sz="1100" dirty="0"/>
              <a:t>: masa (</a:t>
            </a:r>
            <a:r>
              <a:rPr lang="es-ES" sz="1100" dirty="0" err="1"/>
              <a:t>GEVs</a:t>
            </a:r>
            <a:r>
              <a:rPr lang="es-ES" sz="1100" dirty="0"/>
              <a:t>)</a:t>
            </a:r>
          </a:p>
        </p:txBody>
      </p:sp>
      <p:sp>
        <p:nvSpPr>
          <p:cNvPr id="14" name="CuadroTexto 13">
            <a:extLst>
              <a:ext uri="{FF2B5EF4-FFF2-40B4-BE49-F238E27FC236}">
                <a16:creationId xmlns:a16="http://schemas.microsoft.com/office/drawing/2014/main" id="{AE6C503C-33F0-4FAE-8117-F98778160834}"/>
              </a:ext>
            </a:extLst>
          </p:cNvPr>
          <p:cNvSpPr txBox="1"/>
          <p:nvPr/>
        </p:nvSpPr>
        <p:spPr>
          <a:xfrm rot="16200000">
            <a:off x="143540" y="1275042"/>
            <a:ext cx="458321" cy="265227"/>
          </a:xfrm>
          <a:prstGeom prst="rect">
            <a:avLst/>
          </a:prstGeom>
          <a:noFill/>
        </p:spPr>
        <p:txBody>
          <a:bodyPr wrap="square" rtlCol="0">
            <a:spAutoFit/>
          </a:bodyPr>
          <a:lstStyle/>
          <a:p>
            <a:r>
              <a:rPr lang="es-ES" sz="1100" b="1" dirty="0"/>
              <a:t>SM</a:t>
            </a:r>
          </a:p>
        </p:txBody>
      </p:sp>
      <p:sp>
        <p:nvSpPr>
          <p:cNvPr id="15" name="CuadroTexto 14">
            <a:extLst>
              <a:ext uri="{FF2B5EF4-FFF2-40B4-BE49-F238E27FC236}">
                <a16:creationId xmlns:a16="http://schemas.microsoft.com/office/drawing/2014/main" id="{1DD79FA5-82D7-45C2-ABAE-6E8F9A5CB05A}"/>
              </a:ext>
            </a:extLst>
          </p:cNvPr>
          <p:cNvSpPr txBox="1"/>
          <p:nvPr/>
        </p:nvSpPr>
        <p:spPr>
          <a:xfrm rot="16200000">
            <a:off x="-356904" y="4931907"/>
            <a:ext cx="1458874" cy="261610"/>
          </a:xfrm>
          <a:prstGeom prst="rect">
            <a:avLst/>
          </a:prstGeom>
          <a:noFill/>
        </p:spPr>
        <p:txBody>
          <a:bodyPr wrap="square" rtlCol="0">
            <a:spAutoFit/>
          </a:bodyPr>
          <a:lstStyle/>
          <a:p>
            <a:r>
              <a:rPr lang="es-ES" sz="1100" b="1" dirty="0"/>
              <a:t>BSM</a:t>
            </a:r>
            <a:r>
              <a:rPr lang="es-ES" sz="1100" dirty="0"/>
              <a:t>: masa (</a:t>
            </a:r>
            <a:r>
              <a:rPr lang="es-ES" sz="1100" dirty="0" err="1"/>
              <a:t>GEVs</a:t>
            </a:r>
            <a:r>
              <a:rPr lang="es-ES" sz="1100" dirty="0"/>
              <a:t>)</a:t>
            </a:r>
          </a:p>
        </p:txBody>
      </p:sp>
      <p:sp>
        <p:nvSpPr>
          <p:cNvPr id="16" name="CuadroTexto 15">
            <a:extLst>
              <a:ext uri="{FF2B5EF4-FFF2-40B4-BE49-F238E27FC236}">
                <a16:creationId xmlns:a16="http://schemas.microsoft.com/office/drawing/2014/main" id="{5EB948D3-2FFD-47DA-A451-86A34A462E36}"/>
              </a:ext>
            </a:extLst>
          </p:cNvPr>
          <p:cNvSpPr txBox="1"/>
          <p:nvPr/>
        </p:nvSpPr>
        <p:spPr>
          <a:xfrm rot="16200000">
            <a:off x="145181" y="4038684"/>
            <a:ext cx="458321" cy="265227"/>
          </a:xfrm>
          <a:prstGeom prst="rect">
            <a:avLst/>
          </a:prstGeom>
          <a:noFill/>
        </p:spPr>
        <p:txBody>
          <a:bodyPr wrap="square" rtlCol="0">
            <a:spAutoFit/>
          </a:bodyPr>
          <a:lstStyle/>
          <a:p>
            <a:r>
              <a:rPr lang="es-ES" sz="1100" b="1" dirty="0"/>
              <a:t>SM</a:t>
            </a:r>
          </a:p>
        </p:txBody>
      </p:sp>
      <p:sp>
        <p:nvSpPr>
          <p:cNvPr id="17" name="CuadroTexto 16">
            <a:extLst>
              <a:ext uri="{FF2B5EF4-FFF2-40B4-BE49-F238E27FC236}">
                <a16:creationId xmlns:a16="http://schemas.microsoft.com/office/drawing/2014/main" id="{5995A122-8087-49BC-B912-C443E19EF41F}"/>
              </a:ext>
            </a:extLst>
          </p:cNvPr>
          <p:cNvSpPr txBox="1"/>
          <p:nvPr/>
        </p:nvSpPr>
        <p:spPr>
          <a:xfrm rot="16200000">
            <a:off x="5758480" y="2168265"/>
            <a:ext cx="1458874" cy="261610"/>
          </a:xfrm>
          <a:prstGeom prst="rect">
            <a:avLst/>
          </a:prstGeom>
          <a:noFill/>
        </p:spPr>
        <p:txBody>
          <a:bodyPr wrap="square" rtlCol="0">
            <a:spAutoFit/>
          </a:bodyPr>
          <a:lstStyle/>
          <a:p>
            <a:r>
              <a:rPr lang="es-ES" sz="1100" b="1" dirty="0"/>
              <a:t>BSM</a:t>
            </a:r>
            <a:r>
              <a:rPr lang="es-ES" sz="1100" dirty="0"/>
              <a:t>: masa (</a:t>
            </a:r>
            <a:r>
              <a:rPr lang="es-ES" sz="1100" dirty="0" err="1"/>
              <a:t>GEVs</a:t>
            </a:r>
            <a:r>
              <a:rPr lang="es-ES" sz="1100" dirty="0"/>
              <a:t>)</a:t>
            </a:r>
          </a:p>
        </p:txBody>
      </p:sp>
      <p:sp>
        <p:nvSpPr>
          <p:cNvPr id="18" name="CuadroTexto 17">
            <a:extLst>
              <a:ext uri="{FF2B5EF4-FFF2-40B4-BE49-F238E27FC236}">
                <a16:creationId xmlns:a16="http://schemas.microsoft.com/office/drawing/2014/main" id="{8822C1BE-07E7-4ECD-A5B6-3085418B7B5B}"/>
              </a:ext>
            </a:extLst>
          </p:cNvPr>
          <p:cNvSpPr txBox="1"/>
          <p:nvPr/>
        </p:nvSpPr>
        <p:spPr>
          <a:xfrm rot="16200000">
            <a:off x="6260565" y="1275042"/>
            <a:ext cx="458321" cy="265227"/>
          </a:xfrm>
          <a:prstGeom prst="rect">
            <a:avLst/>
          </a:prstGeom>
          <a:noFill/>
        </p:spPr>
        <p:txBody>
          <a:bodyPr wrap="square" rtlCol="0">
            <a:spAutoFit/>
          </a:bodyPr>
          <a:lstStyle/>
          <a:p>
            <a:r>
              <a:rPr lang="es-ES" sz="1100" b="1" dirty="0"/>
              <a:t>SM</a:t>
            </a:r>
          </a:p>
        </p:txBody>
      </p:sp>
      <p:sp>
        <p:nvSpPr>
          <p:cNvPr id="20" name="CuadroTexto 19">
            <a:extLst>
              <a:ext uri="{FF2B5EF4-FFF2-40B4-BE49-F238E27FC236}">
                <a16:creationId xmlns:a16="http://schemas.microsoft.com/office/drawing/2014/main" id="{80E5C6FB-D7EA-4A02-B816-EACB982EC500}"/>
              </a:ext>
            </a:extLst>
          </p:cNvPr>
          <p:cNvSpPr txBox="1"/>
          <p:nvPr/>
        </p:nvSpPr>
        <p:spPr>
          <a:xfrm rot="16200000">
            <a:off x="5758480" y="4954790"/>
            <a:ext cx="1458874" cy="261610"/>
          </a:xfrm>
          <a:prstGeom prst="rect">
            <a:avLst/>
          </a:prstGeom>
          <a:noFill/>
        </p:spPr>
        <p:txBody>
          <a:bodyPr wrap="square" rtlCol="0">
            <a:spAutoFit/>
          </a:bodyPr>
          <a:lstStyle/>
          <a:p>
            <a:r>
              <a:rPr lang="es-ES" sz="1100" b="1" dirty="0"/>
              <a:t>BSM</a:t>
            </a:r>
            <a:r>
              <a:rPr lang="es-ES" sz="1100" dirty="0"/>
              <a:t>: masa (</a:t>
            </a:r>
            <a:r>
              <a:rPr lang="es-ES" sz="1100" dirty="0" err="1"/>
              <a:t>GEVs</a:t>
            </a:r>
            <a:r>
              <a:rPr lang="es-ES" sz="1100" dirty="0"/>
              <a:t>)</a:t>
            </a:r>
          </a:p>
        </p:txBody>
      </p:sp>
      <p:sp>
        <p:nvSpPr>
          <p:cNvPr id="21" name="CuadroTexto 20">
            <a:extLst>
              <a:ext uri="{FF2B5EF4-FFF2-40B4-BE49-F238E27FC236}">
                <a16:creationId xmlns:a16="http://schemas.microsoft.com/office/drawing/2014/main" id="{0930414A-2B1A-4E28-9333-8C4A59745D96}"/>
              </a:ext>
            </a:extLst>
          </p:cNvPr>
          <p:cNvSpPr txBox="1"/>
          <p:nvPr/>
        </p:nvSpPr>
        <p:spPr>
          <a:xfrm rot="16200000">
            <a:off x="6260565" y="4061567"/>
            <a:ext cx="458321" cy="265227"/>
          </a:xfrm>
          <a:prstGeom prst="rect">
            <a:avLst/>
          </a:prstGeom>
          <a:noFill/>
        </p:spPr>
        <p:txBody>
          <a:bodyPr wrap="square" rtlCol="0">
            <a:spAutoFit/>
          </a:bodyPr>
          <a:lstStyle/>
          <a:p>
            <a:r>
              <a:rPr lang="es-ES" sz="1100" b="1" dirty="0"/>
              <a:t>SM</a:t>
            </a:r>
          </a:p>
        </p:txBody>
      </p:sp>
    </p:spTree>
    <p:extLst>
      <p:ext uri="{BB962C8B-B14F-4D97-AF65-F5344CB8AC3E}">
        <p14:creationId xmlns:p14="http://schemas.microsoft.com/office/powerpoint/2010/main" val="2605713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magen que contiene texto, mapa&#10;&#10;Descripción generada automáticamente">
            <a:extLst>
              <a:ext uri="{FF2B5EF4-FFF2-40B4-BE49-F238E27FC236}">
                <a16:creationId xmlns:a16="http://schemas.microsoft.com/office/drawing/2014/main" id="{ECC9EBD5-A41E-4FC8-9C27-33AF91933C54}"/>
              </a:ext>
            </a:extLst>
          </p:cNvPr>
          <p:cNvPicPr>
            <a:picLocks noChangeAspect="1"/>
          </p:cNvPicPr>
          <p:nvPr/>
        </p:nvPicPr>
        <p:blipFill rotWithShape="1">
          <a:blip r:embed="rId3">
            <a:extLst>
              <a:ext uri="{28A0092B-C50C-407E-A947-70E740481C1C}">
                <a14:useLocalDpi xmlns:a14="http://schemas.microsoft.com/office/drawing/2010/main" val="0"/>
              </a:ext>
            </a:extLst>
          </a:blip>
          <a:srcRect r="51182" b="66764"/>
          <a:stretch/>
        </p:blipFill>
        <p:spPr>
          <a:xfrm>
            <a:off x="484138" y="907664"/>
            <a:ext cx="4734002" cy="2799676"/>
          </a:xfrm>
          <a:prstGeom prst="rect">
            <a:avLst/>
          </a:prstGeom>
        </p:spPr>
      </p:pic>
      <p:pic>
        <p:nvPicPr>
          <p:cNvPr id="12" name="Imagen 11" descr="Imagen que contiene texto, mapa&#10;&#10;Descripción generada automáticamente">
            <a:extLst>
              <a:ext uri="{FF2B5EF4-FFF2-40B4-BE49-F238E27FC236}">
                <a16:creationId xmlns:a16="http://schemas.microsoft.com/office/drawing/2014/main" id="{237700A6-905D-43C3-9D60-B4307EC1562A}"/>
              </a:ext>
            </a:extLst>
          </p:cNvPr>
          <p:cNvPicPr>
            <a:picLocks noChangeAspect="1"/>
          </p:cNvPicPr>
          <p:nvPr/>
        </p:nvPicPr>
        <p:blipFill rotWithShape="1">
          <a:blip r:embed="rId4">
            <a:extLst>
              <a:ext uri="{28A0092B-C50C-407E-A947-70E740481C1C}">
                <a14:useLocalDpi xmlns:a14="http://schemas.microsoft.com/office/drawing/2010/main" val="0"/>
              </a:ext>
            </a:extLst>
          </a:blip>
          <a:srcRect r="15528"/>
          <a:stretch/>
        </p:blipFill>
        <p:spPr>
          <a:xfrm>
            <a:off x="4962807" y="1070940"/>
            <a:ext cx="7015833" cy="3902196"/>
          </a:xfrm>
          <a:prstGeom prst="rect">
            <a:avLst/>
          </a:prstGeom>
        </p:spPr>
      </p:pic>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3405419" cy="400110"/>
          </a:xfrm>
          <a:prstGeom prst="rect">
            <a:avLst/>
          </a:prstGeom>
          <a:noFill/>
        </p:spPr>
        <p:txBody>
          <a:bodyPr wrap="none" rtlCol="0">
            <a:spAutoFit/>
          </a:bodyPr>
          <a:lstStyle/>
          <a:p>
            <a:r>
              <a:rPr lang="es-ES" sz="2000" dirty="0"/>
              <a:t>ANÁLISIS DE LAS  VARIABLES</a:t>
            </a:r>
            <a:endParaRPr lang="en-GB" sz="2000" dirty="0"/>
          </a:p>
        </p:txBody>
      </p:sp>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Rectángulo 12">
            <a:extLst>
              <a:ext uri="{FF2B5EF4-FFF2-40B4-BE49-F238E27FC236}">
                <a16:creationId xmlns:a16="http://schemas.microsoft.com/office/drawing/2014/main" id="{7597FF5E-87A2-4EDB-9584-D86BA49AFCDD}"/>
              </a:ext>
            </a:extLst>
          </p:cNvPr>
          <p:cNvSpPr/>
          <p:nvPr/>
        </p:nvSpPr>
        <p:spPr>
          <a:xfrm>
            <a:off x="209745" y="590654"/>
            <a:ext cx="4499443" cy="369332"/>
          </a:xfrm>
          <a:prstGeom prst="rect">
            <a:avLst/>
          </a:prstGeom>
        </p:spPr>
        <p:txBody>
          <a:bodyPr wrap="square">
            <a:spAutoFit/>
          </a:bodyPr>
          <a:lstStyle/>
          <a:p>
            <a:pPr algn="ctr"/>
            <a:r>
              <a:rPr lang="es-ES" b="1" dirty="0">
                <a:solidFill>
                  <a:schemeClr val="accent2"/>
                </a:solidFill>
              </a:rPr>
              <a:t>VARIABLES MUY DISCRIMINANTES</a:t>
            </a:r>
          </a:p>
        </p:txBody>
      </p:sp>
      <p:sp>
        <p:nvSpPr>
          <p:cNvPr id="24" name="Rectángulo 23">
            <a:extLst>
              <a:ext uri="{FF2B5EF4-FFF2-40B4-BE49-F238E27FC236}">
                <a16:creationId xmlns:a16="http://schemas.microsoft.com/office/drawing/2014/main" id="{CF3F3F9A-D9CD-457C-A256-2033ABF9DEB0}"/>
              </a:ext>
            </a:extLst>
          </p:cNvPr>
          <p:cNvSpPr/>
          <p:nvPr/>
        </p:nvSpPr>
        <p:spPr>
          <a:xfrm>
            <a:off x="6641739" y="590654"/>
            <a:ext cx="4661831" cy="369332"/>
          </a:xfrm>
          <a:prstGeom prst="rect">
            <a:avLst/>
          </a:prstGeom>
        </p:spPr>
        <p:txBody>
          <a:bodyPr wrap="square">
            <a:spAutoFit/>
          </a:bodyPr>
          <a:lstStyle/>
          <a:p>
            <a:pPr algn="ctr"/>
            <a:r>
              <a:rPr lang="es-ES" b="1" dirty="0">
                <a:solidFill>
                  <a:schemeClr val="accent2"/>
                </a:solidFill>
              </a:rPr>
              <a:t>MODELO RANDOM FOREST</a:t>
            </a:r>
          </a:p>
        </p:txBody>
      </p:sp>
      <p:cxnSp>
        <p:nvCxnSpPr>
          <p:cNvPr id="3" name="Conector recto 2">
            <a:extLst>
              <a:ext uri="{FF2B5EF4-FFF2-40B4-BE49-F238E27FC236}">
                <a16:creationId xmlns:a16="http://schemas.microsoft.com/office/drawing/2014/main" id="{D5F236D8-2C6F-4756-994C-58D5F347C2F1}"/>
              </a:ext>
            </a:extLst>
          </p:cNvPr>
          <p:cNvCxnSpPr/>
          <p:nvPr/>
        </p:nvCxnSpPr>
        <p:spPr>
          <a:xfrm flipV="1">
            <a:off x="5958840" y="1599901"/>
            <a:ext cx="0" cy="3005357"/>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16" name="Rectángulo 15">
            <a:extLst>
              <a:ext uri="{FF2B5EF4-FFF2-40B4-BE49-F238E27FC236}">
                <a16:creationId xmlns:a16="http://schemas.microsoft.com/office/drawing/2014/main" id="{23135407-D8DE-4C96-B88E-72BB7665B8D6}"/>
              </a:ext>
            </a:extLst>
          </p:cNvPr>
          <p:cNvSpPr/>
          <p:nvPr/>
        </p:nvSpPr>
        <p:spPr>
          <a:xfrm>
            <a:off x="5519783" y="5388134"/>
            <a:ext cx="3630791" cy="646331"/>
          </a:xfrm>
          <a:prstGeom prst="rect">
            <a:avLst/>
          </a:prstGeom>
        </p:spPr>
        <p:txBody>
          <a:bodyPr wrap="square">
            <a:spAutoFit/>
          </a:bodyPr>
          <a:lstStyle/>
          <a:p>
            <a:pPr algn="ctr"/>
            <a:r>
              <a:rPr lang="es-ES" b="1" dirty="0"/>
              <a:t>Momento transversal del jet principal y masa invariante final</a:t>
            </a:r>
          </a:p>
        </p:txBody>
      </p:sp>
      <p:cxnSp>
        <p:nvCxnSpPr>
          <p:cNvPr id="9" name="Conector recto de flecha 8">
            <a:extLst>
              <a:ext uri="{FF2B5EF4-FFF2-40B4-BE49-F238E27FC236}">
                <a16:creationId xmlns:a16="http://schemas.microsoft.com/office/drawing/2014/main" id="{BFD5B37A-63B3-419F-934C-A51EACD74C4A}"/>
              </a:ext>
            </a:extLst>
          </p:cNvPr>
          <p:cNvCxnSpPr/>
          <p:nvPr/>
        </p:nvCxnSpPr>
        <p:spPr>
          <a:xfrm>
            <a:off x="5958840" y="4716212"/>
            <a:ext cx="289560" cy="604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Imagen 19" descr="Imagen que contiene dibujo&#10;&#10;Descripción generada automáticamente">
            <a:extLst>
              <a:ext uri="{FF2B5EF4-FFF2-40B4-BE49-F238E27FC236}">
                <a16:creationId xmlns:a16="http://schemas.microsoft.com/office/drawing/2014/main" id="{F98F7CC9-6432-4F11-B458-63FF2A4154D2}"/>
              </a:ext>
            </a:extLst>
          </p:cNvPr>
          <p:cNvPicPr>
            <a:picLocks noChangeAspect="1"/>
          </p:cNvPicPr>
          <p:nvPr/>
        </p:nvPicPr>
        <p:blipFill rotWithShape="1">
          <a:blip r:embed="rId5">
            <a:extLst>
              <a:ext uri="{28A0092B-C50C-407E-A947-70E740481C1C}">
                <a14:useLocalDpi xmlns:a14="http://schemas.microsoft.com/office/drawing/2010/main" val="0"/>
              </a:ext>
            </a:extLst>
          </a:blip>
          <a:srcRect l="25397" t="65768" r="23782"/>
          <a:stretch/>
        </p:blipFill>
        <p:spPr>
          <a:xfrm>
            <a:off x="347244" y="3682998"/>
            <a:ext cx="4823256" cy="2868062"/>
          </a:xfrm>
          <a:prstGeom prst="rect">
            <a:avLst/>
          </a:prstGeom>
        </p:spPr>
      </p:pic>
      <p:sp>
        <p:nvSpPr>
          <p:cNvPr id="21" name="CuadroTexto 20">
            <a:extLst>
              <a:ext uri="{FF2B5EF4-FFF2-40B4-BE49-F238E27FC236}">
                <a16:creationId xmlns:a16="http://schemas.microsoft.com/office/drawing/2014/main" id="{06A87387-1ECE-4C54-B080-3D34CA874742}"/>
              </a:ext>
            </a:extLst>
          </p:cNvPr>
          <p:cNvSpPr txBox="1"/>
          <p:nvPr/>
        </p:nvSpPr>
        <p:spPr>
          <a:xfrm rot="16200000">
            <a:off x="-358545" y="2168265"/>
            <a:ext cx="1458874" cy="261610"/>
          </a:xfrm>
          <a:prstGeom prst="rect">
            <a:avLst/>
          </a:prstGeom>
          <a:noFill/>
        </p:spPr>
        <p:txBody>
          <a:bodyPr wrap="square" rtlCol="0">
            <a:spAutoFit/>
          </a:bodyPr>
          <a:lstStyle/>
          <a:p>
            <a:r>
              <a:rPr lang="es-ES" sz="1100" b="1" dirty="0"/>
              <a:t>BSM</a:t>
            </a:r>
            <a:r>
              <a:rPr lang="es-ES" sz="1100" dirty="0"/>
              <a:t>: masa (</a:t>
            </a:r>
            <a:r>
              <a:rPr lang="es-ES" sz="1100" dirty="0" err="1"/>
              <a:t>GEVs</a:t>
            </a:r>
            <a:r>
              <a:rPr lang="es-ES" sz="1100" dirty="0"/>
              <a:t>)</a:t>
            </a:r>
          </a:p>
        </p:txBody>
      </p:sp>
      <p:sp>
        <p:nvSpPr>
          <p:cNvPr id="22" name="CuadroTexto 21">
            <a:extLst>
              <a:ext uri="{FF2B5EF4-FFF2-40B4-BE49-F238E27FC236}">
                <a16:creationId xmlns:a16="http://schemas.microsoft.com/office/drawing/2014/main" id="{427A800C-72D9-4C0E-AFCB-475CDF1B517D}"/>
              </a:ext>
            </a:extLst>
          </p:cNvPr>
          <p:cNvSpPr txBox="1"/>
          <p:nvPr/>
        </p:nvSpPr>
        <p:spPr>
          <a:xfrm rot="16200000">
            <a:off x="143540" y="1275042"/>
            <a:ext cx="458321" cy="265227"/>
          </a:xfrm>
          <a:prstGeom prst="rect">
            <a:avLst/>
          </a:prstGeom>
          <a:noFill/>
        </p:spPr>
        <p:txBody>
          <a:bodyPr wrap="square" rtlCol="0">
            <a:spAutoFit/>
          </a:bodyPr>
          <a:lstStyle/>
          <a:p>
            <a:r>
              <a:rPr lang="es-ES" sz="1100" b="1" dirty="0"/>
              <a:t>SM</a:t>
            </a:r>
          </a:p>
        </p:txBody>
      </p:sp>
      <p:sp>
        <p:nvSpPr>
          <p:cNvPr id="23" name="CuadroTexto 22">
            <a:extLst>
              <a:ext uri="{FF2B5EF4-FFF2-40B4-BE49-F238E27FC236}">
                <a16:creationId xmlns:a16="http://schemas.microsoft.com/office/drawing/2014/main" id="{3DA8C0EC-2D06-4810-9DAF-C54CE5DEEB36}"/>
              </a:ext>
            </a:extLst>
          </p:cNvPr>
          <p:cNvSpPr txBox="1"/>
          <p:nvPr/>
        </p:nvSpPr>
        <p:spPr>
          <a:xfrm rot="16200000">
            <a:off x="-356904" y="4931907"/>
            <a:ext cx="1458874" cy="261610"/>
          </a:xfrm>
          <a:prstGeom prst="rect">
            <a:avLst/>
          </a:prstGeom>
          <a:noFill/>
        </p:spPr>
        <p:txBody>
          <a:bodyPr wrap="square" rtlCol="0">
            <a:spAutoFit/>
          </a:bodyPr>
          <a:lstStyle/>
          <a:p>
            <a:r>
              <a:rPr lang="es-ES" sz="1100" b="1" dirty="0"/>
              <a:t>BSM</a:t>
            </a:r>
            <a:r>
              <a:rPr lang="es-ES" sz="1100" dirty="0"/>
              <a:t>: masa (</a:t>
            </a:r>
            <a:r>
              <a:rPr lang="es-ES" sz="1100" dirty="0" err="1"/>
              <a:t>GEVs</a:t>
            </a:r>
            <a:r>
              <a:rPr lang="es-ES" sz="1100" dirty="0"/>
              <a:t>)</a:t>
            </a:r>
          </a:p>
        </p:txBody>
      </p:sp>
      <p:sp>
        <p:nvSpPr>
          <p:cNvPr id="25" name="CuadroTexto 24">
            <a:extLst>
              <a:ext uri="{FF2B5EF4-FFF2-40B4-BE49-F238E27FC236}">
                <a16:creationId xmlns:a16="http://schemas.microsoft.com/office/drawing/2014/main" id="{A72CD6DA-1B1B-4A01-8CF7-0D58C365A353}"/>
              </a:ext>
            </a:extLst>
          </p:cNvPr>
          <p:cNvSpPr txBox="1"/>
          <p:nvPr/>
        </p:nvSpPr>
        <p:spPr>
          <a:xfrm rot="16200000">
            <a:off x="145181" y="4038684"/>
            <a:ext cx="458321" cy="265227"/>
          </a:xfrm>
          <a:prstGeom prst="rect">
            <a:avLst/>
          </a:prstGeom>
          <a:noFill/>
        </p:spPr>
        <p:txBody>
          <a:bodyPr wrap="square" rtlCol="0">
            <a:spAutoFit/>
          </a:bodyPr>
          <a:lstStyle/>
          <a:p>
            <a:r>
              <a:rPr lang="es-ES" sz="1100" b="1" dirty="0"/>
              <a:t>SM</a:t>
            </a:r>
          </a:p>
        </p:txBody>
      </p:sp>
      <p:sp>
        <p:nvSpPr>
          <p:cNvPr id="26" name="Rectángulo 25">
            <a:extLst>
              <a:ext uri="{FF2B5EF4-FFF2-40B4-BE49-F238E27FC236}">
                <a16:creationId xmlns:a16="http://schemas.microsoft.com/office/drawing/2014/main" id="{2B9A0FAD-7D84-4EED-BFB2-793C7C3A7643}"/>
              </a:ext>
            </a:extLst>
          </p:cNvPr>
          <p:cNvSpPr/>
          <p:nvPr/>
        </p:nvSpPr>
        <p:spPr>
          <a:xfrm>
            <a:off x="9343465" y="6243283"/>
            <a:ext cx="3630791" cy="307777"/>
          </a:xfrm>
          <a:prstGeom prst="rect">
            <a:avLst/>
          </a:prstGeom>
        </p:spPr>
        <p:txBody>
          <a:bodyPr wrap="square">
            <a:spAutoFit/>
          </a:bodyPr>
          <a:lstStyle/>
          <a:p>
            <a:pPr algn="ctr"/>
            <a:r>
              <a:rPr lang="es-ES" sz="1400" dirty="0"/>
              <a:t>*Unidades en </a:t>
            </a:r>
            <a:r>
              <a:rPr lang="es-ES" sz="1400" dirty="0" err="1"/>
              <a:t>GEVs</a:t>
            </a:r>
            <a:endParaRPr lang="es-ES" sz="1400" dirty="0"/>
          </a:p>
        </p:txBody>
      </p:sp>
      <p:pic>
        <p:nvPicPr>
          <p:cNvPr id="14" name="Imagen 13" descr="Imagen que contiene texto, mapa&#10;&#10;Descripción generada automáticamente">
            <a:extLst>
              <a:ext uri="{FF2B5EF4-FFF2-40B4-BE49-F238E27FC236}">
                <a16:creationId xmlns:a16="http://schemas.microsoft.com/office/drawing/2014/main" id="{DE62AFC7-617E-4BA0-B17D-FD7AA7E72BC9}"/>
              </a:ext>
            </a:extLst>
          </p:cNvPr>
          <p:cNvPicPr>
            <a:picLocks noChangeAspect="1"/>
          </p:cNvPicPr>
          <p:nvPr/>
        </p:nvPicPr>
        <p:blipFill rotWithShape="1">
          <a:blip r:embed="rId4">
            <a:extLst>
              <a:ext uri="{28A0092B-C50C-407E-A947-70E740481C1C}">
                <a14:useLocalDpi xmlns:a14="http://schemas.microsoft.com/office/drawing/2010/main" val="0"/>
              </a:ext>
            </a:extLst>
          </a:blip>
          <a:srcRect l="84630" t="39075" b="35037"/>
          <a:stretch/>
        </p:blipFill>
        <p:spPr>
          <a:xfrm>
            <a:off x="10219340" y="4789644"/>
            <a:ext cx="1879043" cy="1486952"/>
          </a:xfrm>
          <a:prstGeom prst="rect">
            <a:avLst/>
          </a:prstGeom>
        </p:spPr>
      </p:pic>
    </p:spTree>
    <p:extLst>
      <p:ext uri="{BB962C8B-B14F-4D97-AF65-F5344CB8AC3E}">
        <p14:creationId xmlns:p14="http://schemas.microsoft.com/office/powerpoint/2010/main" val="316822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Captura de pantalla de un celular&#10;&#10;Descripción generada automáticamente">
            <a:extLst>
              <a:ext uri="{FF2B5EF4-FFF2-40B4-BE49-F238E27FC236}">
                <a16:creationId xmlns:a16="http://schemas.microsoft.com/office/drawing/2014/main" id="{651F39FA-D24F-4DC8-ACCF-D0D3D9D5BE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570" y="660400"/>
            <a:ext cx="9910607" cy="5328549"/>
          </a:xfrm>
          <a:prstGeom prst="rect">
            <a:avLst/>
          </a:prstGeom>
        </p:spPr>
      </p:pic>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3405419" cy="400110"/>
          </a:xfrm>
          <a:prstGeom prst="rect">
            <a:avLst/>
          </a:prstGeom>
          <a:noFill/>
        </p:spPr>
        <p:txBody>
          <a:bodyPr wrap="none" rtlCol="0">
            <a:spAutoFit/>
          </a:bodyPr>
          <a:lstStyle/>
          <a:p>
            <a:r>
              <a:rPr lang="es-ES" sz="2000" dirty="0"/>
              <a:t>ANÁLISIS DE LAS  VARIABLES</a:t>
            </a:r>
            <a:endParaRPr lang="en-GB" sz="2000" dirty="0"/>
          </a:p>
        </p:txBody>
      </p:sp>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Rectángulo 9">
            <a:extLst>
              <a:ext uri="{FF2B5EF4-FFF2-40B4-BE49-F238E27FC236}">
                <a16:creationId xmlns:a16="http://schemas.microsoft.com/office/drawing/2014/main" id="{C2332343-BF97-40FB-902E-154F6CA3489C}"/>
              </a:ext>
            </a:extLst>
          </p:cNvPr>
          <p:cNvSpPr/>
          <p:nvPr/>
        </p:nvSpPr>
        <p:spPr>
          <a:xfrm>
            <a:off x="810705" y="1172469"/>
            <a:ext cx="592118" cy="12192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6" name="Rectángulo 15">
            <a:extLst>
              <a:ext uri="{FF2B5EF4-FFF2-40B4-BE49-F238E27FC236}">
                <a16:creationId xmlns:a16="http://schemas.microsoft.com/office/drawing/2014/main" id="{99620C50-5ACB-4B64-A51D-13F6F38B3A77}"/>
              </a:ext>
            </a:extLst>
          </p:cNvPr>
          <p:cNvSpPr/>
          <p:nvPr/>
        </p:nvSpPr>
        <p:spPr>
          <a:xfrm>
            <a:off x="810705" y="2554229"/>
            <a:ext cx="592118" cy="15087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7" name="Rectángulo 16">
            <a:extLst>
              <a:ext uri="{FF2B5EF4-FFF2-40B4-BE49-F238E27FC236}">
                <a16:creationId xmlns:a16="http://schemas.microsoft.com/office/drawing/2014/main" id="{9BC94621-FFE0-4AB7-8B54-D0B281C3909F}"/>
              </a:ext>
            </a:extLst>
          </p:cNvPr>
          <p:cNvSpPr/>
          <p:nvPr/>
        </p:nvSpPr>
        <p:spPr>
          <a:xfrm>
            <a:off x="810705" y="3009369"/>
            <a:ext cx="592118" cy="15087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19" name="Rectángulo 18">
            <a:extLst>
              <a:ext uri="{FF2B5EF4-FFF2-40B4-BE49-F238E27FC236}">
                <a16:creationId xmlns:a16="http://schemas.microsoft.com/office/drawing/2014/main" id="{C5FCB43D-BD75-4BD7-B661-5C684268A964}"/>
              </a:ext>
            </a:extLst>
          </p:cNvPr>
          <p:cNvSpPr/>
          <p:nvPr/>
        </p:nvSpPr>
        <p:spPr>
          <a:xfrm>
            <a:off x="810705" y="3622325"/>
            <a:ext cx="592118" cy="15087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0" name="Rectángulo 19">
            <a:extLst>
              <a:ext uri="{FF2B5EF4-FFF2-40B4-BE49-F238E27FC236}">
                <a16:creationId xmlns:a16="http://schemas.microsoft.com/office/drawing/2014/main" id="{D34304E3-9590-4C88-8FC8-40F1BCF7A718}"/>
              </a:ext>
            </a:extLst>
          </p:cNvPr>
          <p:cNvSpPr/>
          <p:nvPr/>
        </p:nvSpPr>
        <p:spPr>
          <a:xfrm>
            <a:off x="4112705" y="1172469"/>
            <a:ext cx="592118" cy="138176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2" name="Rectángulo 21">
            <a:extLst>
              <a:ext uri="{FF2B5EF4-FFF2-40B4-BE49-F238E27FC236}">
                <a16:creationId xmlns:a16="http://schemas.microsoft.com/office/drawing/2014/main" id="{80BFCDC7-8262-40E6-95A4-059D7CA15ED0}"/>
              </a:ext>
            </a:extLst>
          </p:cNvPr>
          <p:cNvSpPr/>
          <p:nvPr/>
        </p:nvSpPr>
        <p:spPr>
          <a:xfrm>
            <a:off x="4112705" y="2705100"/>
            <a:ext cx="592118" cy="15087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3" name="Rectángulo 22">
            <a:extLst>
              <a:ext uri="{FF2B5EF4-FFF2-40B4-BE49-F238E27FC236}">
                <a16:creationId xmlns:a16="http://schemas.microsoft.com/office/drawing/2014/main" id="{E463EBE5-A041-4799-BA74-5C222C0A91E9}"/>
              </a:ext>
            </a:extLst>
          </p:cNvPr>
          <p:cNvSpPr/>
          <p:nvPr/>
        </p:nvSpPr>
        <p:spPr>
          <a:xfrm>
            <a:off x="4112705" y="3622325"/>
            <a:ext cx="592118" cy="15087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4" name="Rectángulo 23">
            <a:extLst>
              <a:ext uri="{FF2B5EF4-FFF2-40B4-BE49-F238E27FC236}">
                <a16:creationId xmlns:a16="http://schemas.microsoft.com/office/drawing/2014/main" id="{73D6E1AC-5EE3-41BF-841E-E58918D4D7BC}"/>
              </a:ext>
            </a:extLst>
          </p:cNvPr>
          <p:cNvSpPr/>
          <p:nvPr/>
        </p:nvSpPr>
        <p:spPr>
          <a:xfrm>
            <a:off x="7431286" y="1172469"/>
            <a:ext cx="592118" cy="138176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6" name="Rectángulo 25">
            <a:extLst>
              <a:ext uri="{FF2B5EF4-FFF2-40B4-BE49-F238E27FC236}">
                <a16:creationId xmlns:a16="http://schemas.microsoft.com/office/drawing/2014/main" id="{314FFCFB-F8AA-4A0D-A7AD-F0FE50E9AA17}"/>
              </a:ext>
            </a:extLst>
          </p:cNvPr>
          <p:cNvSpPr/>
          <p:nvPr/>
        </p:nvSpPr>
        <p:spPr>
          <a:xfrm>
            <a:off x="7431286" y="2850873"/>
            <a:ext cx="592118" cy="15087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7" name="Rectángulo 26">
            <a:extLst>
              <a:ext uri="{FF2B5EF4-FFF2-40B4-BE49-F238E27FC236}">
                <a16:creationId xmlns:a16="http://schemas.microsoft.com/office/drawing/2014/main" id="{80941EF2-F2AB-4381-9F73-1DE1AE990AF4}"/>
              </a:ext>
            </a:extLst>
          </p:cNvPr>
          <p:cNvSpPr/>
          <p:nvPr/>
        </p:nvSpPr>
        <p:spPr>
          <a:xfrm>
            <a:off x="7431286" y="3305333"/>
            <a:ext cx="592118" cy="15087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8" name="Rectángulo 27">
            <a:extLst>
              <a:ext uri="{FF2B5EF4-FFF2-40B4-BE49-F238E27FC236}">
                <a16:creationId xmlns:a16="http://schemas.microsoft.com/office/drawing/2014/main" id="{69F36657-ED5A-44A4-AD3D-AA47D8DEFCEA}"/>
              </a:ext>
            </a:extLst>
          </p:cNvPr>
          <p:cNvSpPr/>
          <p:nvPr/>
        </p:nvSpPr>
        <p:spPr>
          <a:xfrm>
            <a:off x="1264234" y="6081702"/>
            <a:ext cx="8611286" cy="369332"/>
          </a:xfrm>
          <a:prstGeom prst="rect">
            <a:avLst/>
          </a:prstGeom>
        </p:spPr>
        <p:txBody>
          <a:bodyPr wrap="square">
            <a:spAutoFit/>
          </a:bodyPr>
          <a:lstStyle/>
          <a:p>
            <a:pPr algn="ctr"/>
            <a:r>
              <a:rPr lang="es-ES" b="1" dirty="0"/>
              <a:t>Selección de 11 variables:  momentos transversales y masas invariantes</a:t>
            </a:r>
          </a:p>
        </p:txBody>
      </p:sp>
      <p:sp>
        <p:nvSpPr>
          <p:cNvPr id="2" name="Rectángulo 1">
            <a:extLst>
              <a:ext uri="{FF2B5EF4-FFF2-40B4-BE49-F238E27FC236}">
                <a16:creationId xmlns:a16="http://schemas.microsoft.com/office/drawing/2014/main" id="{D9AB61DB-2FB4-4124-B67A-ED989FA7A6CB}"/>
              </a:ext>
            </a:extLst>
          </p:cNvPr>
          <p:cNvSpPr/>
          <p:nvPr/>
        </p:nvSpPr>
        <p:spPr>
          <a:xfrm>
            <a:off x="3092486" y="5577595"/>
            <a:ext cx="498855" cy="261610"/>
          </a:xfrm>
          <a:prstGeom prst="rect">
            <a:avLst/>
          </a:prstGeom>
        </p:spPr>
        <p:txBody>
          <a:bodyPr wrap="none">
            <a:spAutoFit/>
          </a:bodyPr>
          <a:lstStyle/>
          <a:p>
            <a:pPr algn="ctr"/>
            <a:r>
              <a:rPr lang="es-ES" sz="1100" dirty="0" err="1"/>
              <a:t>GEVs</a:t>
            </a:r>
            <a:endParaRPr lang="es-ES" sz="1100" dirty="0"/>
          </a:p>
        </p:txBody>
      </p:sp>
      <p:sp>
        <p:nvSpPr>
          <p:cNvPr id="21" name="Rectángulo 20">
            <a:extLst>
              <a:ext uri="{FF2B5EF4-FFF2-40B4-BE49-F238E27FC236}">
                <a16:creationId xmlns:a16="http://schemas.microsoft.com/office/drawing/2014/main" id="{CB9AADD1-A38C-4EB7-A88A-E62CB0083096}"/>
              </a:ext>
            </a:extLst>
          </p:cNvPr>
          <p:cNvSpPr/>
          <p:nvPr/>
        </p:nvSpPr>
        <p:spPr>
          <a:xfrm>
            <a:off x="6422557" y="5577595"/>
            <a:ext cx="498855" cy="261610"/>
          </a:xfrm>
          <a:prstGeom prst="rect">
            <a:avLst/>
          </a:prstGeom>
        </p:spPr>
        <p:txBody>
          <a:bodyPr wrap="none">
            <a:spAutoFit/>
          </a:bodyPr>
          <a:lstStyle/>
          <a:p>
            <a:pPr algn="ctr"/>
            <a:r>
              <a:rPr lang="es-ES" sz="1100" dirty="0" err="1"/>
              <a:t>GEVs</a:t>
            </a:r>
            <a:endParaRPr lang="es-ES" sz="1100" dirty="0"/>
          </a:p>
        </p:txBody>
      </p:sp>
      <p:sp>
        <p:nvSpPr>
          <p:cNvPr id="25" name="Rectángulo 24">
            <a:extLst>
              <a:ext uri="{FF2B5EF4-FFF2-40B4-BE49-F238E27FC236}">
                <a16:creationId xmlns:a16="http://schemas.microsoft.com/office/drawing/2014/main" id="{F0864E55-EB74-480F-B395-AF6E4C3F9805}"/>
              </a:ext>
            </a:extLst>
          </p:cNvPr>
          <p:cNvSpPr/>
          <p:nvPr/>
        </p:nvSpPr>
        <p:spPr>
          <a:xfrm>
            <a:off x="9752628" y="5577595"/>
            <a:ext cx="498855" cy="261610"/>
          </a:xfrm>
          <a:prstGeom prst="rect">
            <a:avLst/>
          </a:prstGeom>
        </p:spPr>
        <p:txBody>
          <a:bodyPr wrap="none">
            <a:spAutoFit/>
          </a:bodyPr>
          <a:lstStyle/>
          <a:p>
            <a:pPr algn="ctr"/>
            <a:r>
              <a:rPr lang="es-ES" sz="1100" dirty="0" err="1"/>
              <a:t>GEVs</a:t>
            </a:r>
            <a:endParaRPr lang="es-ES" sz="1100" dirty="0"/>
          </a:p>
        </p:txBody>
      </p:sp>
    </p:spTree>
    <p:extLst>
      <p:ext uri="{BB962C8B-B14F-4D97-AF65-F5344CB8AC3E}">
        <p14:creationId xmlns:p14="http://schemas.microsoft.com/office/powerpoint/2010/main" val="3513707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3405419" cy="400110"/>
          </a:xfrm>
          <a:prstGeom prst="rect">
            <a:avLst/>
          </a:prstGeom>
          <a:noFill/>
        </p:spPr>
        <p:txBody>
          <a:bodyPr wrap="none" rtlCol="0">
            <a:spAutoFit/>
          </a:bodyPr>
          <a:lstStyle/>
          <a:p>
            <a:r>
              <a:rPr lang="es-ES" sz="2000" dirty="0"/>
              <a:t>ANÁLISIS DE LAS  VARIABLES</a:t>
            </a:r>
            <a:endParaRPr lang="en-GB" sz="2000" dirty="0"/>
          </a:p>
        </p:txBody>
      </p:sp>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Rectángulo 12">
            <a:extLst>
              <a:ext uri="{FF2B5EF4-FFF2-40B4-BE49-F238E27FC236}">
                <a16:creationId xmlns:a16="http://schemas.microsoft.com/office/drawing/2014/main" id="{7597FF5E-87A2-4EDB-9584-D86BA49AFCDD}"/>
              </a:ext>
            </a:extLst>
          </p:cNvPr>
          <p:cNvSpPr/>
          <p:nvPr/>
        </p:nvSpPr>
        <p:spPr>
          <a:xfrm>
            <a:off x="209745" y="590654"/>
            <a:ext cx="4499443" cy="369332"/>
          </a:xfrm>
          <a:prstGeom prst="rect">
            <a:avLst/>
          </a:prstGeom>
        </p:spPr>
        <p:txBody>
          <a:bodyPr wrap="square">
            <a:spAutoFit/>
          </a:bodyPr>
          <a:lstStyle/>
          <a:p>
            <a:pPr algn="ctr"/>
            <a:r>
              <a:rPr lang="es-ES" b="1" dirty="0">
                <a:solidFill>
                  <a:schemeClr val="accent2"/>
                </a:solidFill>
              </a:rPr>
              <a:t>VARIABLES MUY DISCRIMINANTES</a:t>
            </a:r>
          </a:p>
        </p:txBody>
      </p:sp>
      <p:sp>
        <p:nvSpPr>
          <p:cNvPr id="24" name="Rectángulo 23">
            <a:extLst>
              <a:ext uri="{FF2B5EF4-FFF2-40B4-BE49-F238E27FC236}">
                <a16:creationId xmlns:a16="http://schemas.microsoft.com/office/drawing/2014/main" id="{CF3F3F9A-D9CD-457C-A256-2033ABF9DEB0}"/>
              </a:ext>
            </a:extLst>
          </p:cNvPr>
          <p:cNvSpPr/>
          <p:nvPr/>
        </p:nvSpPr>
        <p:spPr>
          <a:xfrm>
            <a:off x="6641739" y="590654"/>
            <a:ext cx="4661831" cy="369332"/>
          </a:xfrm>
          <a:prstGeom prst="rect">
            <a:avLst/>
          </a:prstGeom>
        </p:spPr>
        <p:txBody>
          <a:bodyPr wrap="square">
            <a:spAutoFit/>
          </a:bodyPr>
          <a:lstStyle/>
          <a:p>
            <a:pPr algn="ctr"/>
            <a:r>
              <a:rPr lang="es-ES" b="1" dirty="0">
                <a:solidFill>
                  <a:schemeClr val="accent2"/>
                </a:solidFill>
              </a:rPr>
              <a:t>MODELO RANDOM FOREST</a:t>
            </a:r>
          </a:p>
        </p:txBody>
      </p:sp>
      <p:pic>
        <p:nvPicPr>
          <p:cNvPr id="12" name="Imagen 11" descr="Imagen que contiene texto, mapa&#10;&#10;Descripción generada automáticamente">
            <a:extLst>
              <a:ext uri="{FF2B5EF4-FFF2-40B4-BE49-F238E27FC236}">
                <a16:creationId xmlns:a16="http://schemas.microsoft.com/office/drawing/2014/main" id="{237700A6-905D-43C3-9D60-B4307EC1562A}"/>
              </a:ext>
            </a:extLst>
          </p:cNvPr>
          <p:cNvPicPr>
            <a:picLocks noChangeAspect="1"/>
          </p:cNvPicPr>
          <p:nvPr/>
        </p:nvPicPr>
        <p:blipFill rotWithShape="1">
          <a:blip r:embed="rId3">
            <a:extLst>
              <a:ext uri="{28A0092B-C50C-407E-A947-70E740481C1C}">
                <a14:useLocalDpi xmlns:a14="http://schemas.microsoft.com/office/drawing/2010/main" val="0"/>
              </a:ext>
            </a:extLst>
          </a:blip>
          <a:srcRect r="15528"/>
          <a:stretch/>
        </p:blipFill>
        <p:spPr>
          <a:xfrm>
            <a:off x="4960151" y="1069462"/>
            <a:ext cx="7018489" cy="3903674"/>
          </a:xfrm>
          <a:prstGeom prst="rect">
            <a:avLst/>
          </a:prstGeom>
        </p:spPr>
      </p:pic>
      <p:pic>
        <p:nvPicPr>
          <p:cNvPr id="14" name="Imagen 13" descr="Imagen que contiene texto, mapa&#10;&#10;Descripción generada automáticamente">
            <a:extLst>
              <a:ext uri="{FF2B5EF4-FFF2-40B4-BE49-F238E27FC236}">
                <a16:creationId xmlns:a16="http://schemas.microsoft.com/office/drawing/2014/main" id="{DE62AFC7-617E-4BA0-B17D-FD7AA7E72BC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84630" t="39075" b="35037"/>
          <a:stretch/>
        </p:blipFill>
        <p:spPr>
          <a:xfrm>
            <a:off x="10219340" y="4789644"/>
            <a:ext cx="1879043" cy="1486952"/>
          </a:xfrm>
          <a:prstGeom prst="rect">
            <a:avLst/>
          </a:prstGeom>
        </p:spPr>
      </p:pic>
      <p:cxnSp>
        <p:nvCxnSpPr>
          <p:cNvPr id="3" name="Conector recto 2">
            <a:extLst>
              <a:ext uri="{FF2B5EF4-FFF2-40B4-BE49-F238E27FC236}">
                <a16:creationId xmlns:a16="http://schemas.microsoft.com/office/drawing/2014/main" id="{D5F236D8-2C6F-4756-994C-58D5F347C2F1}"/>
              </a:ext>
            </a:extLst>
          </p:cNvPr>
          <p:cNvCxnSpPr/>
          <p:nvPr/>
        </p:nvCxnSpPr>
        <p:spPr>
          <a:xfrm flipV="1">
            <a:off x="8223069" y="1569633"/>
            <a:ext cx="0" cy="3005357"/>
          </a:xfrm>
          <a:prstGeom prst="line">
            <a:avLst/>
          </a:prstGeom>
          <a:ln w="19050">
            <a:prstDash val="dash"/>
          </a:ln>
        </p:spPr>
        <p:style>
          <a:lnRef idx="1">
            <a:schemeClr val="accent2"/>
          </a:lnRef>
          <a:fillRef idx="0">
            <a:schemeClr val="accent2"/>
          </a:fillRef>
          <a:effectRef idx="0">
            <a:schemeClr val="accent2"/>
          </a:effectRef>
          <a:fontRef idx="minor">
            <a:schemeClr val="tx1"/>
          </a:fontRef>
        </p:style>
      </p:cxnSp>
      <p:sp>
        <p:nvSpPr>
          <p:cNvPr id="16" name="Rectángulo 15">
            <a:extLst>
              <a:ext uri="{FF2B5EF4-FFF2-40B4-BE49-F238E27FC236}">
                <a16:creationId xmlns:a16="http://schemas.microsoft.com/office/drawing/2014/main" id="{23135407-D8DE-4C96-B88E-72BB7665B8D6}"/>
              </a:ext>
            </a:extLst>
          </p:cNvPr>
          <p:cNvSpPr/>
          <p:nvPr/>
        </p:nvSpPr>
        <p:spPr>
          <a:xfrm>
            <a:off x="5519783" y="5388134"/>
            <a:ext cx="3630791" cy="646331"/>
          </a:xfrm>
          <a:prstGeom prst="rect">
            <a:avLst/>
          </a:prstGeom>
        </p:spPr>
        <p:txBody>
          <a:bodyPr wrap="square">
            <a:spAutoFit/>
          </a:bodyPr>
          <a:lstStyle/>
          <a:p>
            <a:pPr algn="ctr"/>
            <a:r>
              <a:rPr lang="es-ES" b="1" dirty="0"/>
              <a:t>Momentos transversales y masas invariantes</a:t>
            </a:r>
          </a:p>
        </p:txBody>
      </p:sp>
      <p:cxnSp>
        <p:nvCxnSpPr>
          <p:cNvPr id="9" name="Conector recto de flecha 8">
            <a:extLst>
              <a:ext uri="{FF2B5EF4-FFF2-40B4-BE49-F238E27FC236}">
                <a16:creationId xmlns:a16="http://schemas.microsoft.com/office/drawing/2014/main" id="{BFD5B37A-63B3-419F-934C-A51EACD74C4A}"/>
              </a:ext>
            </a:extLst>
          </p:cNvPr>
          <p:cNvCxnSpPr>
            <a:cxnSpLocks/>
          </p:cNvCxnSpPr>
          <p:nvPr/>
        </p:nvCxnSpPr>
        <p:spPr>
          <a:xfrm flipH="1">
            <a:off x="7685314" y="4973136"/>
            <a:ext cx="293915" cy="315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Imagen 17" descr="Imagen que contiene texto, mapa&#10;&#10;Descripción generada automáticamente">
            <a:extLst>
              <a:ext uri="{FF2B5EF4-FFF2-40B4-BE49-F238E27FC236}">
                <a16:creationId xmlns:a16="http://schemas.microsoft.com/office/drawing/2014/main" id="{ECC9EBD5-A41E-4FC8-9C27-33AF91933C54}"/>
              </a:ext>
            </a:extLst>
          </p:cNvPr>
          <p:cNvPicPr>
            <a:picLocks noChangeAspect="1"/>
          </p:cNvPicPr>
          <p:nvPr/>
        </p:nvPicPr>
        <p:blipFill rotWithShape="1">
          <a:blip r:embed="rId6">
            <a:extLst>
              <a:ext uri="{28A0092B-C50C-407E-A947-70E740481C1C}">
                <a14:useLocalDpi xmlns:a14="http://schemas.microsoft.com/office/drawing/2010/main" val="0"/>
              </a:ext>
            </a:extLst>
          </a:blip>
          <a:srcRect r="51182" b="66764"/>
          <a:stretch/>
        </p:blipFill>
        <p:spPr>
          <a:xfrm>
            <a:off x="484138" y="907664"/>
            <a:ext cx="4734002" cy="2799676"/>
          </a:xfrm>
          <a:prstGeom prst="rect">
            <a:avLst/>
          </a:prstGeom>
        </p:spPr>
      </p:pic>
      <p:pic>
        <p:nvPicPr>
          <p:cNvPr id="20" name="Imagen 19" descr="Imagen que contiene dibujo&#10;&#10;Descripción generada automáticamente">
            <a:extLst>
              <a:ext uri="{FF2B5EF4-FFF2-40B4-BE49-F238E27FC236}">
                <a16:creationId xmlns:a16="http://schemas.microsoft.com/office/drawing/2014/main" id="{F98F7CC9-6432-4F11-B458-63FF2A4154D2}"/>
              </a:ext>
            </a:extLst>
          </p:cNvPr>
          <p:cNvPicPr>
            <a:picLocks noChangeAspect="1"/>
          </p:cNvPicPr>
          <p:nvPr/>
        </p:nvPicPr>
        <p:blipFill rotWithShape="1">
          <a:blip r:embed="rId7">
            <a:extLst>
              <a:ext uri="{28A0092B-C50C-407E-A947-70E740481C1C}">
                <a14:useLocalDpi xmlns:a14="http://schemas.microsoft.com/office/drawing/2010/main" val="0"/>
              </a:ext>
            </a:extLst>
          </a:blip>
          <a:srcRect l="25397" t="65768" r="23782"/>
          <a:stretch/>
        </p:blipFill>
        <p:spPr>
          <a:xfrm>
            <a:off x="347244" y="3682998"/>
            <a:ext cx="4823256" cy="2868062"/>
          </a:xfrm>
          <a:prstGeom prst="rect">
            <a:avLst/>
          </a:prstGeom>
        </p:spPr>
      </p:pic>
      <p:sp>
        <p:nvSpPr>
          <p:cNvPr id="21" name="CuadroTexto 20">
            <a:extLst>
              <a:ext uri="{FF2B5EF4-FFF2-40B4-BE49-F238E27FC236}">
                <a16:creationId xmlns:a16="http://schemas.microsoft.com/office/drawing/2014/main" id="{06A87387-1ECE-4C54-B080-3D34CA874742}"/>
              </a:ext>
            </a:extLst>
          </p:cNvPr>
          <p:cNvSpPr txBox="1"/>
          <p:nvPr/>
        </p:nvSpPr>
        <p:spPr>
          <a:xfrm rot="16200000">
            <a:off x="-358545" y="2168265"/>
            <a:ext cx="1458874" cy="261610"/>
          </a:xfrm>
          <a:prstGeom prst="rect">
            <a:avLst/>
          </a:prstGeom>
          <a:noFill/>
        </p:spPr>
        <p:txBody>
          <a:bodyPr wrap="square" rtlCol="0">
            <a:spAutoFit/>
          </a:bodyPr>
          <a:lstStyle/>
          <a:p>
            <a:r>
              <a:rPr lang="es-ES" sz="1100" b="1" dirty="0"/>
              <a:t>BSM</a:t>
            </a:r>
            <a:r>
              <a:rPr lang="es-ES" sz="1100" dirty="0"/>
              <a:t>: masa (</a:t>
            </a:r>
            <a:r>
              <a:rPr lang="es-ES" sz="1100" dirty="0" err="1"/>
              <a:t>GEVs</a:t>
            </a:r>
            <a:r>
              <a:rPr lang="es-ES" sz="1100" dirty="0"/>
              <a:t>)</a:t>
            </a:r>
          </a:p>
        </p:txBody>
      </p:sp>
      <p:sp>
        <p:nvSpPr>
          <p:cNvPr id="22" name="CuadroTexto 21">
            <a:extLst>
              <a:ext uri="{FF2B5EF4-FFF2-40B4-BE49-F238E27FC236}">
                <a16:creationId xmlns:a16="http://schemas.microsoft.com/office/drawing/2014/main" id="{427A800C-72D9-4C0E-AFCB-475CDF1B517D}"/>
              </a:ext>
            </a:extLst>
          </p:cNvPr>
          <p:cNvSpPr txBox="1"/>
          <p:nvPr/>
        </p:nvSpPr>
        <p:spPr>
          <a:xfrm rot="16200000">
            <a:off x="143540" y="1275042"/>
            <a:ext cx="458321" cy="265227"/>
          </a:xfrm>
          <a:prstGeom prst="rect">
            <a:avLst/>
          </a:prstGeom>
          <a:noFill/>
        </p:spPr>
        <p:txBody>
          <a:bodyPr wrap="square" rtlCol="0">
            <a:spAutoFit/>
          </a:bodyPr>
          <a:lstStyle/>
          <a:p>
            <a:r>
              <a:rPr lang="es-ES" sz="1100" b="1" dirty="0"/>
              <a:t>SM</a:t>
            </a:r>
          </a:p>
        </p:txBody>
      </p:sp>
      <p:sp>
        <p:nvSpPr>
          <p:cNvPr id="23" name="CuadroTexto 22">
            <a:extLst>
              <a:ext uri="{FF2B5EF4-FFF2-40B4-BE49-F238E27FC236}">
                <a16:creationId xmlns:a16="http://schemas.microsoft.com/office/drawing/2014/main" id="{3DA8C0EC-2D06-4810-9DAF-C54CE5DEEB36}"/>
              </a:ext>
            </a:extLst>
          </p:cNvPr>
          <p:cNvSpPr txBox="1"/>
          <p:nvPr/>
        </p:nvSpPr>
        <p:spPr>
          <a:xfrm rot="16200000">
            <a:off x="-356904" y="4931907"/>
            <a:ext cx="1458874" cy="261610"/>
          </a:xfrm>
          <a:prstGeom prst="rect">
            <a:avLst/>
          </a:prstGeom>
          <a:noFill/>
        </p:spPr>
        <p:txBody>
          <a:bodyPr wrap="square" rtlCol="0">
            <a:spAutoFit/>
          </a:bodyPr>
          <a:lstStyle/>
          <a:p>
            <a:r>
              <a:rPr lang="es-ES" sz="1100" b="1" dirty="0"/>
              <a:t>BSM</a:t>
            </a:r>
            <a:r>
              <a:rPr lang="es-ES" sz="1100" dirty="0"/>
              <a:t>: masa (</a:t>
            </a:r>
            <a:r>
              <a:rPr lang="es-ES" sz="1100" dirty="0" err="1"/>
              <a:t>GEVs</a:t>
            </a:r>
            <a:r>
              <a:rPr lang="es-ES" sz="1100" dirty="0"/>
              <a:t>)</a:t>
            </a:r>
          </a:p>
        </p:txBody>
      </p:sp>
      <p:sp>
        <p:nvSpPr>
          <p:cNvPr id="25" name="CuadroTexto 24">
            <a:extLst>
              <a:ext uri="{FF2B5EF4-FFF2-40B4-BE49-F238E27FC236}">
                <a16:creationId xmlns:a16="http://schemas.microsoft.com/office/drawing/2014/main" id="{A72CD6DA-1B1B-4A01-8CF7-0D58C365A353}"/>
              </a:ext>
            </a:extLst>
          </p:cNvPr>
          <p:cNvSpPr txBox="1"/>
          <p:nvPr/>
        </p:nvSpPr>
        <p:spPr>
          <a:xfrm rot="16200000">
            <a:off x="145181" y="4038684"/>
            <a:ext cx="458321" cy="265227"/>
          </a:xfrm>
          <a:prstGeom prst="rect">
            <a:avLst/>
          </a:prstGeom>
          <a:noFill/>
        </p:spPr>
        <p:txBody>
          <a:bodyPr wrap="square" rtlCol="0">
            <a:spAutoFit/>
          </a:bodyPr>
          <a:lstStyle/>
          <a:p>
            <a:r>
              <a:rPr lang="es-ES" sz="1100" b="1" dirty="0"/>
              <a:t>SM</a:t>
            </a:r>
          </a:p>
        </p:txBody>
      </p:sp>
      <p:sp>
        <p:nvSpPr>
          <p:cNvPr id="26" name="Rectángulo 25">
            <a:extLst>
              <a:ext uri="{FF2B5EF4-FFF2-40B4-BE49-F238E27FC236}">
                <a16:creationId xmlns:a16="http://schemas.microsoft.com/office/drawing/2014/main" id="{2B9A0FAD-7D84-4EED-BFB2-793C7C3A7643}"/>
              </a:ext>
            </a:extLst>
          </p:cNvPr>
          <p:cNvSpPr/>
          <p:nvPr/>
        </p:nvSpPr>
        <p:spPr>
          <a:xfrm>
            <a:off x="9343465" y="6243283"/>
            <a:ext cx="3630791" cy="307777"/>
          </a:xfrm>
          <a:prstGeom prst="rect">
            <a:avLst/>
          </a:prstGeom>
        </p:spPr>
        <p:txBody>
          <a:bodyPr wrap="square">
            <a:spAutoFit/>
          </a:bodyPr>
          <a:lstStyle/>
          <a:p>
            <a:pPr algn="ctr"/>
            <a:r>
              <a:rPr lang="es-ES" sz="1400" dirty="0"/>
              <a:t>*Unidades en </a:t>
            </a:r>
            <a:r>
              <a:rPr lang="es-ES" sz="1400" dirty="0" err="1"/>
              <a:t>GEVs</a:t>
            </a:r>
            <a:endParaRPr lang="es-ES" sz="1400" dirty="0"/>
          </a:p>
        </p:txBody>
      </p:sp>
    </p:spTree>
    <p:extLst>
      <p:ext uri="{BB962C8B-B14F-4D97-AF65-F5344CB8AC3E}">
        <p14:creationId xmlns:p14="http://schemas.microsoft.com/office/powerpoint/2010/main" val="2831680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3726661" cy="400110"/>
          </a:xfrm>
          <a:prstGeom prst="rect">
            <a:avLst/>
          </a:prstGeom>
          <a:noFill/>
        </p:spPr>
        <p:txBody>
          <a:bodyPr wrap="none" rtlCol="0">
            <a:spAutoFit/>
          </a:bodyPr>
          <a:lstStyle/>
          <a:p>
            <a:pPr>
              <a:buClr>
                <a:schemeClr val="tx1"/>
              </a:buClr>
            </a:pPr>
            <a:r>
              <a:rPr lang="es-ES" sz="2000" dirty="0"/>
              <a:t>APLICACIÓN DE MODELOS ML</a:t>
            </a:r>
          </a:p>
        </p:txBody>
      </p:sp>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 name="Imagen 2" descr="Imagen que contiene mapa, texto&#10;&#10;Descripción generada automáticamente">
            <a:extLst>
              <a:ext uri="{FF2B5EF4-FFF2-40B4-BE49-F238E27FC236}">
                <a16:creationId xmlns:a16="http://schemas.microsoft.com/office/drawing/2014/main" id="{A0731948-2FFF-4FD4-84FB-03E56F3E736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1401" t="507" r="-1401" b="29767"/>
          <a:stretch/>
        </p:blipFill>
        <p:spPr>
          <a:xfrm>
            <a:off x="494352" y="954805"/>
            <a:ext cx="6699115" cy="3695194"/>
          </a:xfrm>
          <a:prstGeom prst="rect">
            <a:avLst/>
          </a:prstGeom>
        </p:spPr>
      </p:pic>
      <p:pic>
        <p:nvPicPr>
          <p:cNvPr id="11" name="Imagen 10" descr="Imagen que contiene mapa, texto&#10;&#10;Descripción generada automáticamente">
            <a:extLst>
              <a:ext uri="{FF2B5EF4-FFF2-40B4-BE49-F238E27FC236}">
                <a16:creationId xmlns:a16="http://schemas.microsoft.com/office/drawing/2014/main" id="{94D030AF-DB6A-4D90-8437-3A9090A09CA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40324" t="72416" r="1336"/>
          <a:stretch/>
        </p:blipFill>
        <p:spPr>
          <a:xfrm>
            <a:off x="840990" y="4888919"/>
            <a:ext cx="4141505" cy="1549047"/>
          </a:xfrm>
          <a:prstGeom prst="rect">
            <a:avLst/>
          </a:prstGeom>
        </p:spPr>
      </p:pic>
      <p:sp>
        <p:nvSpPr>
          <p:cNvPr id="12" name="Rectángulo 11">
            <a:extLst>
              <a:ext uri="{FF2B5EF4-FFF2-40B4-BE49-F238E27FC236}">
                <a16:creationId xmlns:a16="http://schemas.microsoft.com/office/drawing/2014/main" id="{38B3CBB1-F5D2-4097-BCED-3F370785B99A}"/>
              </a:ext>
            </a:extLst>
          </p:cNvPr>
          <p:cNvSpPr/>
          <p:nvPr/>
        </p:nvSpPr>
        <p:spPr>
          <a:xfrm>
            <a:off x="8006379" y="1382810"/>
            <a:ext cx="3267956" cy="1200329"/>
          </a:xfrm>
          <a:prstGeom prst="rect">
            <a:avLst/>
          </a:prstGeom>
        </p:spPr>
        <p:txBody>
          <a:bodyPr wrap="square">
            <a:spAutoFit/>
          </a:bodyPr>
          <a:lstStyle/>
          <a:p>
            <a:pPr algn="just"/>
            <a:r>
              <a:rPr lang="es-ES" dirty="0"/>
              <a:t>Mejores resultados a medida que crece la masa, </a:t>
            </a:r>
          </a:p>
          <a:p>
            <a:pPr algn="just"/>
            <a:r>
              <a:rPr lang="es-ES" b="1" dirty="0"/>
              <a:t>“resuelto” a partir de 1000GEVs</a:t>
            </a:r>
          </a:p>
        </p:txBody>
      </p:sp>
      <p:sp>
        <p:nvSpPr>
          <p:cNvPr id="13" name="Rectángulo 12">
            <a:extLst>
              <a:ext uri="{FF2B5EF4-FFF2-40B4-BE49-F238E27FC236}">
                <a16:creationId xmlns:a16="http://schemas.microsoft.com/office/drawing/2014/main" id="{A627C3FB-2B1C-49FA-9119-CF8FF1B06CD5}"/>
              </a:ext>
            </a:extLst>
          </p:cNvPr>
          <p:cNvSpPr/>
          <p:nvPr/>
        </p:nvSpPr>
        <p:spPr>
          <a:xfrm>
            <a:off x="8028023" y="2874746"/>
            <a:ext cx="3350867" cy="923330"/>
          </a:xfrm>
          <a:prstGeom prst="rect">
            <a:avLst/>
          </a:prstGeom>
        </p:spPr>
        <p:txBody>
          <a:bodyPr wrap="square">
            <a:spAutoFit/>
          </a:bodyPr>
          <a:lstStyle/>
          <a:p>
            <a:pPr algn="just"/>
            <a:r>
              <a:rPr lang="es-ES" dirty="0"/>
              <a:t>Selección de </a:t>
            </a:r>
            <a:r>
              <a:rPr lang="es-ES" b="1" dirty="0" err="1"/>
              <a:t>Random</a:t>
            </a:r>
            <a:r>
              <a:rPr lang="es-ES" b="1" dirty="0"/>
              <a:t> Forest y Red Neuronal simple </a:t>
            </a:r>
            <a:r>
              <a:rPr lang="es-ES" dirty="0"/>
              <a:t>para los siguientes estudios</a:t>
            </a:r>
          </a:p>
        </p:txBody>
      </p:sp>
      <p:sp>
        <p:nvSpPr>
          <p:cNvPr id="10" name="Rectángulo 9">
            <a:extLst>
              <a:ext uri="{FF2B5EF4-FFF2-40B4-BE49-F238E27FC236}">
                <a16:creationId xmlns:a16="http://schemas.microsoft.com/office/drawing/2014/main" id="{01713EBD-34ED-4D55-B0A5-51C9E8004224}"/>
              </a:ext>
            </a:extLst>
          </p:cNvPr>
          <p:cNvSpPr/>
          <p:nvPr/>
        </p:nvSpPr>
        <p:spPr>
          <a:xfrm>
            <a:off x="4297240" y="4399275"/>
            <a:ext cx="588623" cy="261610"/>
          </a:xfrm>
          <a:prstGeom prst="rect">
            <a:avLst/>
          </a:prstGeom>
        </p:spPr>
        <p:txBody>
          <a:bodyPr wrap="none">
            <a:spAutoFit/>
          </a:bodyPr>
          <a:lstStyle/>
          <a:p>
            <a:pPr algn="ctr"/>
            <a:r>
              <a:rPr lang="es-ES" sz="1100" dirty="0"/>
              <a:t>(</a:t>
            </a:r>
            <a:r>
              <a:rPr lang="es-ES" sz="1100" dirty="0" err="1"/>
              <a:t>GEVs</a:t>
            </a:r>
            <a:r>
              <a:rPr lang="es-ES" sz="1100" dirty="0"/>
              <a:t>)</a:t>
            </a:r>
          </a:p>
        </p:txBody>
      </p:sp>
    </p:spTree>
    <p:extLst>
      <p:ext uri="{BB962C8B-B14F-4D97-AF65-F5344CB8AC3E}">
        <p14:creationId xmlns:p14="http://schemas.microsoft.com/office/powerpoint/2010/main" val="2186556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Rectángulo 11">
            <a:extLst>
              <a:ext uri="{FF2B5EF4-FFF2-40B4-BE49-F238E27FC236}">
                <a16:creationId xmlns:a16="http://schemas.microsoft.com/office/drawing/2014/main" id="{38B3CBB1-F5D2-4097-BCED-3F370785B99A}"/>
              </a:ext>
            </a:extLst>
          </p:cNvPr>
          <p:cNvSpPr/>
          <p:nvPr/>
        </p:nvSpPr>
        <p:spPr>
          <a:xfrm>
            <a:off x="0" y="4522039"/>
            <a:ext cx="4519576" cy="646331"/>
          </a:xfrm>
          <a:prstGeom prst="rect">
            <a:avLst/>
          </a:prstGeom>
        </p:spPr>
        <p:txBody>
          <a:bodyPr wrap="square">
            <a:spAutoFit/>
          </a:bodyPr>
          <a:lstStyle/>
          <a:p>
            <a:pPr algn="ctr"/>
            <a:r>
              <a:rPr lang="es-ES" b="1" dirty="0"/>
              <a:t>Matriz de confusión (porcentajes)</a:t>
            </a:r>
          </a:p>
          <a:p>
            <a:pPr algn="ctr"/>
            <a:endParaRPr lang="es-ES" b="1" dirty="0">
              <a:solidFill>
                <a:schemeClr val="accent2"/>
              </a:solidFill>
            </a:endParaRPr>
          </a:p>
        </p:txBody>
      </p:sp>
      <p:sp>
        <p:nvSpPr>
          <p:cNvPr id="13" name="Rectángulo 12">
            <a:extLst>
              <a:ext uri="{FF2B5EF4-FFF2-40B4-BE49-F238E27FC236}">
                <a16:creationId xmlns:a16="http://schemas.microsoft.com/office/drawing/2014/main" id="{A627C3FB-2B1C-49FA-9119-CF8FF1B06CD5}"/>
              </a:ext>
            </a:extLst>
          </p:cNvPr>
          <p:cNvSpPr/>
          <p:nvPr/>
        </p:nvSpPr>
        <p:spPr>
          <a:xfrm>
            <a:off x="8006379" y="2952151"/>
            <a:ext cx="3799147" cy="646331"/>
          </a:xfrm>
          <a:prstGeom prst="rect">
            <a:avLst/>
          </a:prstGeom>
        </p:spPr>
        <p:txBody>
          <a:bodyPr wrap="square">
            <a:spAutoFit/>
          </a:bodyPr>
          <a:lstStyle/>
          <a:p>
            <a:pPr algn="just"/>
            <a:r>
              <a:rPr lang="es-ES" b="1" dirty="0"/>
              <a:t>Mayor proporción de Falsos positivos frente a negativos</a:t>
            </a:r>
          </a:p>
        </p:txBody>
      </p:sp>
      <p:pic>
        <p:nvPicPr>
          <p:cNvPr id="8" name="Imagen 7" descr="Imagen que contiene mapa&#10;&#10;Descripción generada automáticamente">
            <a:extLst>
              <a:ext uri="{FF2B5EF4-FFF2-40B4-BE49-F238E27FC236}">
                <a16:creationId xmlns:a16="http://schemas.microsoft.com/office/drawing/2014/main" id="{5DCD4009-AB1C-4893-BA84-F61165A26E2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4874" r="17566"/>
          <a:stretch/>
        </p:blipFill>
        <p:spPr>
          <a:xfrm>
            <a:off x="372533" y="811624"/>
            <a:ext cx="6348772" cy="3738540"/>
          </a:xfrm>
          <a:prstGeom prst="rect">
            <a:avLst/>
          </a:prstGeom>
        </p:spPr>
      </p:pic>
      <p:pic>
        <p:nvPicPr>
          <p:cNvPr id="14" name="Imagen 13" descr="Imagen que contiene mapa&#10;&#10;Descripción generada automáticamente">
            <a:extLst>
              <a:ext uri="{FF2B5EF4-FFF2-40B4-BE49-F238E27FC236}">
                <a16:creationId xmlns:a16="http://schemas.microsoft.com/office/drawing/2014/main" id="{F5418B4F-6CBF-4603-894A-9499A972BC6F}"/>
              </a:ext>
            </a:extLst>
          </p:cNvPr>
          <p:cNvPicPr>
            <a:picLocks noChangeAspect="1"/>
          </p:cNvPicPr>
          <p:nvPr/>
        </p:nvPicPr>
        <p:blipFill rotWithShape="1">
          <a:blip r:embed="rId5">
            <a:extLst>
              <a:ext uri="{28A0092B-C50C-407E-A947-70E740481C1C}">
                <a14:useLocalDpi xmlns:a14="http://schemas.microsoft.com/office/drawing/2010/main" val="0"/>
              </a:ext>
            </a:extLst>
          </a:blip>
          <a:srcRect l="82130" t="40607" r="3065" b="39174"/>
          <a:stretch/>
        </p:blipFill>
        <p:spPr>
          <a:xfrm>
            <a:off x="5495459" y="4522039"/>
            <a:ext cx="1396086" cy="870755"/>
          </a:xfrm>
          <a:prstGeom prst="rect">
            <a:avLst/>
          </a:prstGeom>
        </p:spPr>
      </p:pic>
      <p:pic>
        <p:nvPicPr>
          <p:cNvPr id="9" name="Imagen 8">
            <a:extLst>
              <a:ext uri="{FF2B5EF4-FFF2-40B4-BE49-F238E27FC236}">
                <a16:creationId xmlns:a16="http://schemas.microsoft.com/office/drawing/2014/main" id="{29E845BA-E690-4755-A145-EBDA5F533473}"/>
              </a:ext>
            </a:extLst>
          </p:cNvPr>
          <p:cNvPicPr>
            <a:picLocks noChangeAspect="1"/>
          </p:cNvPicPr>
          <p:nvPr/>
        </p:nvPicPr>
        <p:blipFill rotWithShape="1">
          <a:blip r:embed="rId6"/>
          <a:srcRect l="17021" t="39192" r="39888" b="23632"/>
          <a:stretch/>
        </p:blipFill>
        <p:spPr>
          <a:xfrm>
            <a:off x="634992" y="4884764"/>
            <a:ext cx="3377980" cy="1639240"/>
          </a:xfrm>
          <a:prstGeom prst="rect">
            <a:avLst/>
          </a:prstGeom>
        </p:spPr>
      </p:pic>
      <p:sp>
        <p:nvSpPr>
          <p:cNvPr id="16" name="Rectángulo 15">
            <a:extLst>
              <a:ext uri="{FF2B5EF4-FFF2-40B4-BE49-F238E27FC236}">
                <a16:creationId xmlns:a16="http://schemas.microsoft.com/office/drawing/2014/main" id="{A8388E0F-D09F-4D79-A1A1-BF20E92058A6}"/>
              </a:ext>
            </a:extLst>
          </p:cNvPr>
          <p:cNvSpPr/>
          <p:nvPr/>
        </p:nvSpPr>
        <p:spPr>
          <a:xfrm>
            <a:off x="8170774" y="4141877"/>
            <a:ext cx="3350867"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s-ES" b="1" dirty="0"/>
              <a:t>Relevante en regímenes de bajas energías</a:t>
            </a:r>
          </a:p>
        </p:txBody>
      </p:sp>
      <p:sp>
        <p:nvSpPr>
          <p:cNvPr id="15" name="Rectángulo 14">
            <a:extLst>
              <a:ext uri="{FF2B5EF4-FFF2-40B4-BE49-F238E27FC236}">
                <a16:creationId xmlns:a16="http://schemas.microsoft.com/office/drawing/2014/main" id="{5E1FE2D5-B12A-4536-8C5A-9E9EE55BC67E}"/>
              </a:ext>
            </a:extLst>
          </p:cNvPr>
          <p:cNvSpPr/>
          <p:nvPr/>
        </p:nvSpPr>
        <p:spPr>
          <a:xfrm>
            <a:off x="-410135" y="6493613"/>
            <a:ext cx="3630791" cy="307777"/>
          </a:xfrm>
          <a:prstGeom prst="rect">
            <a:avLst/>
          </a:prstGeom>
        </p:spPr>
        <p:txBody>
          <a:bodyPr wrap="square">
            <a:spAutoFit/>
          </a:bodyPr>
          <a:lstStyle/>
          <a:p>
            <a:pPr algn="ctr"/>
            <a:r>
              <a:rPr lang="es-ES" sz="1400" dirty="0"/>
              <a:t>*Unidades en </a:t>
            </a:r>
            <a:r>
              <a:rPr lang="es-ES" sz="1400" dirty="0" err="1"/>
              <a:t>GEVs</a:t>
            </a:r>
            <a:endParaRPr lang="es-ES" sz="1400" dirty="0"/>
          </a:p>
        </p:txBody>
      </p:sp>
      <p:sp>
        <p:nvSpPr>
          <p:cNvPr id="18" name="Rectángulo 17">
            <a:extLst>
              <a:ext uri="{FF2B5EF4-FFF2-40B4-BE49-F238E27FC236}">
                <a16:creationId xmlns:a16="http://schemas.microsoft.com/office/drawing/2014/main" id="{80EC14FE-D063-4072-8B62-963DCFF24F78}"/>
              </a:ext>
            </a:extLst>
          </p:cNvPr>
          <p:cNvSpPr/>
          <p:nvPr/>
        </p:nvSpPr>
        <p:spPr>
          <a:xfrm>
            <a:off x="4045630" y="4243908"/>
            <a:ext cx="588623" cy="261610"/>
          </a:xfrm>
          <a:prstGeom prst="rect">
            <a:avLst/>
          </a:prstGeom>
        </p:spPr>
        <p:txBody>
          <a:bodyPr wrap="none">
            <a:spAutoFit/>
          </a:bodyPr>
          <a:lstStyle/>
          <a:p>
            <a:pPr algn="ctr"/>
            <a:r>
              <a:rPr lang="es-ES" sz="1100" dirty="0"/>
              <a:t>(</a:t>
            </a:r>
            <a:r>
              <a:rPr lang="es-ES" sz="1100" dirty="0" err="1"/>
              <a:t>GEVs</a:t>
            </a:r>
            <a:r>
              <a:rPr lang="es-ES" sz="1100" dirty="0"/>
              <a:t>)</a:t>
            </a:r>
          </a:p>
        </p:txBody>
      </p:sp>
      <p:sp>
        <p:nvSpPr>
          <p:cNvPr id="2" name="Rectángulo 1">
            <a:extLst>
              <a:ext uri="{FF2B5EF4-FFF2-40B4-BE49-F238E27FC236}">
                <a16:creationId xmlns:a16="http://schemas.microsoft.com/office/drawing/2014/main" id="{2903B0CE-71FD-4650-AA7F-9926723AA48B}"/>
              </a:ext>
            </a:extLst>
          </p:cNvPr>
          <p:cNvSpPr/>
          <p:nvPr/>
        </p:nvSpPr>
        <p:spPr>
          <a:xfrm>
            <a:off x="7951804" y="1114171"/>
            <a:ext cx="3799147" cy="1200329"/>
          </a:xfrm>
          <a:prstGeom prst="rect">
            <a:avLst/>
          </a:prstGeom>
        </p:spPr>
        <p:txBody>
          <a:bodyPr wrap="square">
            <a:spAutoFit/>
          </a:bodyPr>
          <a:lstStyle/>
          <a:p>
            <a:r>
              <a:rPr lang="es-ES" dirty="0"/>
              <a:t>Entrenamiento con clases balanceadas pero </a:t>
            </a:r>
          </a:p>
          <a:p>
            <a:r>
              <a:rPr lang="es-ES" b="1" dirty="0"/>
              <a:t>mayor porcentaje de predicciones positivas (señal)</a:t>
            </a:r>
          </a:p>
        </p:txBody>
      </p:sp>
      <p:sp>
        <p:nvSpPr>
          <p:cNvPr id="20" name="Flecha: a la derecha 19">
            <a:extLst>
              <a:ext uri="{FF2B5EF4-FFF2-40B4-BE49-F238E27FC236}">
                <a16:creationId xmlns:a16="http://schemas.microsoft.com/office/drawing/2014/main" id="{39CCA4F3-27E1-40C0-AC76-17C029D9603A}"/>
              </a:ext>
            </a:extLst>
          </p:cNvPr>
          <p:cNvSpPr/>
          <p:nvPr/>
        </p:nvSpPr>
        <p:spPr>
          <a:xfrm rot="5400000" flipV="1">
            <a:off x="9815119" y="2524989"/>
            <a:ext cx="315467" cy="133801"/>
          </a:xfrm>
          <a:prstGeom prst="rightArrow">
            <a:avLst/>
          </a:prstGeom>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1" name="CuadroTexto 20">
            <a:extLst>
              <a:ext uri="{FF2B5EF4-FFF2-40B4-BE49-F238E27FC236}">
                <a16:creationId xmlns:a16="http://schemas.microsoft.com/office/drawing/2014/main" id="{22A97F7C-6B96-443E-B16A-3D509D0F765F}"/>
              </a:ext>
            </a:extLst>
          </p:cNvPr>
          <p:cNvSpPr txBox="1"/>
          <p:nvPr/>
        </p:nvSpPr>
        <p:spPr>
          <a:xfrm>
            <a:off x="372533" y="124179"/>
            <a:ext cx="3726661" cy="400110"/>
          </a:xfrm>
          <a:prstGeom prst="rect">
            <a:avLst/>
          </a:prstGeom>
          <a:noFill/>
        </p:spPr>
        <p:txBody>
          <a:bodyPr wrap="none" rtlCol="0">
            <a:spAutoFit/>
          </a:bodyPr>
          <a:lstStyle/>
          <a:p>
            <a:pPr>
              <a:buClr>
                <a:schemeClr val="tx1"/>
              </a:buClr>
            </a:pPr>
            <a:r>
              <a:rPr lang="es-ES" sz="2000" dirty="0"/>
              <a:t>APLICACIÓN DE MODELOS ML</a:t>
            </a:r>
          </a:p>
        </p:txBody>
      </p:sp>
    </p:spTree>
    <p:extLst>
      <p:ext uri="{BB962C8B-B14F-4D97-AF65-F5344CB8AC3E}">
        <p14:creationId xmlns:p14="http://schemas.microsoft.com/office/powerpoint/2010/main" val="219375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4090543" cy="400110"/>
          </a:xfrm>
          <a:prstGeom prst="rect">
            <a:avLst/>
          </a:prstGeom>
          <a:noFill/>
        </p:spPr>
        <p:txBody>
          <a:bodyPr wrap="none" rtlCol="0">
            <a:spAutoFit/>
          </a:bodyPr>
          <a:lstStyle/>
          <a:p>
            <a:pPr>
              <a:buClr>
                <a:schemeClr val="tx1"/>
              </a:buClr>
            </a:pPr>
            <a:r>
              <a:rPr lang="es-ES" sz="2000" dirty="0"/>
              <a:t>ESTUDIO DEL ETIQUETADO BTAG</a:t>
            </a:r>
          </a:p>
        </p:txBody>
      </p:sp>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CuadroTexto 1">
            <a:extLst>
              <a:ext uri="{FF2B5EF4-FFF2-40B4-BE49-F238E27FC236}">
                <a16:creationId xmlns:a16="http://schemas.microsoft.com/office/drawing/2014/main" id="{CA392069-07AF-40ED-8AF6-633AFEA23150}"/>
              </a:ext>
            </a:extLst>
          </p:cNvPr>
          <p:cNvSpPr txBox="1"/>
          <p:nvPr/>
        </p:nvSpPr>
        <p:spPr>
          <a:xfrm>
            <a:off x="547960" y="653162"/>
            <a:ext cx="11307362" cy="2308324"/>
          </a:xfrm>
          <a:prstGeom prst="rect">
            <a:avLst/>
          </a:prstGeom>
          <a:noFill/>
        </p:spPr>
        <p:txBody>
          <a:bodyPr wrap="square" rtlCol="0">
            <a:spAutoFit/>
          </a:bodyPr>
          <a:lstStyle/>
          <a:p>
            <a:r>
              <a:rPr lang="es-ES" dirty="0"/>
              <a:t>En este conjunto de datos no hay datos erróneos como tal, sin embargo, </a:t>
            </a:r>
            <a:r>
              <a:rPr lang="es-ES" b="1" dirty="0"/>
              <a:t>el etiquetado de los jets puede introducir un error sistemático</a:t>
            </a:r>
            <a:endParaRPr lang="es-ES" dirty="0"/>
          </a:p>
          <a:p>
            <a:endParaRPr lang="es-ES" dirty="0"/>
          </a:p>
          <a:p>
            <a:pPr marL="285750" indent="-285750">
              <a:buFont typeface="Wingdings" panose="05000000000000000000" pitchFamily="2" charset="2"/>
              <a:buChar char="Ø"/>
            </a:pPr>
            <a:r>
              <a:rPr lang="es-ES" b="1" dirty="0"/>
              <a:t>Dos jets </a:t>
            </a:r>
            <a:r>
              <a:rPr lang="es-ES" b="1" i="1" dirty="0"/>
              <a:t>b</a:t>
            </a:r>
            <a:r>
              <a:rPr lang="es-ES" b="1" dirty="0"/>
              <a:t> en el estado final</a:t>
            </a:r>
            <a:r>
              <a:rPr lang="es-ES" dirty="0"/>
              <a:t>: reconstrucción de la masa invariante final </a:t>
            </a:r>
            <a:r>
              <a:rPr lang="es-ES" b="1" dirty="0"/>
              <a:t>correcta</a:t>
            </a:r>
          </a:p>
          <a:p>
            <a:pPr marL="285750" indent="-285750">
              <a:buFont typeface="Wingdings" panose="05000000000000000000" pitchFamily="2" charset="2"/>
              <a:buChar char="Ø"/>
            </a:pPr>
            <a:endParaRPr lang="es-ES" dirty="0"/>
          </a:p>
          <a:p>
            <a:pPr marL="285750" indent="-285750">
              <a:buFont typeface="Wingdings" panose="05000000000000000000" pitchFamily="2" charset="2"/>
              <a:buChar char="Ø"/>
            </a:pPr>
            <a:r>
              <a:rPr lang="es-ES" b="1" dirty="0"/>
              <a:t>Uno o ningún </a:t>
            </a:r>
            <a:r>
              <a:rPr lang="es-ES" b="1" i="1" dirty="0"/>
              <a:t>b</a:t>
            </a:r>
            <a:r>
              <a:rPr lang="es-ES" b="1" dirty="0"/>
              <a:t> en el estado final</a:t>
            </a:r>
            <a:r>
              <a:rPr lang="es-ES" dirty="0"/>
              <a:t>: reconstrucción de la masa invariante final </a:t>
            </a:r>
            <a:r>
              <a:rPr lang="es-ES" b="1" dirty="0"/>
              <a:t>incorrecta</a:t>
            </a:r>
          </a:p>
          <a:p>
            <a:pPr marL="285750" indent="-285750">
              <a:buFont typeface="Wingdings" panose="05000000000000000000" pitchFamily="2" charset="2"/>
              <a:buChar char="Ø"/>
            </a:pPr>
            <a:endParaRPr lang="es-ES" b="1" dirty="0"/>
          </a:p>
          <a:p>
            <a:endParaRPr lang="es-ES" dirty="0"/>
          </a:p>
        </p:txBody>
      </p:sp>
      <p:pic>
        <p:nvPicPr>
          <p:cNvPr id="11" name="Imagen 10">
            <a:extLst>
              <a:ext uri="{FF2B5EF4-FFF2-40B4-BE49-F238E27FC236}">
                <a16:creationId xmlns:a16="http://schemas.microsoft.com/office/drawing/2014/main" id="{6DD24675-9533-43A5-BF2F-CA8FF1E39180}"/>
              </a:ext>
            </a:extLst>
          </p:cNvPr>
          <p:cNvPicPr>
            <a:picLocks noChangeAspect="1"/>
          </p:cNvPicPr>
          <p:nvPr/>
        </p:nvPicPr>
        <p:blipFill rotWithShape="1">
          <a:blip r:embed="rId3"/>
          <a:srcRect l="31495" t="4934" r="371" b="-4934"/>
          <a:stretch/>
        </p:blipFill>
        <p:spPr>
          <a:xfrm>
            <a:off x="1014782" y="2668913"/>
            <a:ext cx="4251845" cy="3846372"/>
          </a:xfrm>
          <a:prstGeom prst="rect">
            <a:avLst/>
          </a:prstGeom>
        </p:spPr>
      </p:pic>
      <p:sp>
        <p:nvSpPr>
          <p:cNvPr id="3" name="Elipse 2">
            <a:extLst>
              <a:ext uri="{FF2B5EF4-FFF2-40B4-BE49-F238E27FC236}">
                <a16:creationId xmlns:a16="http://schemas.microsoft.com/office/drawing/2014/main" id="{1E4F2AD1-77E4-4C8A-998D-DA999537A830}"/>
              </a:ext>
            </a:extLst>
          </p:cNvPr>
          <p:cNvSpPr/>
          <p:nvPr/>
        </p:nvSpPr>
        <p:spPr>
          <a:xfrm>
            <a:off x="4521605" y="2668913"/>
            <a:ext cx="557146" cy="5097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93E9FFAD-4D86-4F92-AC33-CD05C9AB498B}"/>
              </a:ext>
            </a:extLst>
          </p:cNvPr>
          <p:cNvSpPr/>
          <p:nvPr/>
        </p:nvSpPr>
        <p:spPr>
          <a:xfrm>
            <a:off x="4521605" y="5695122"/>
            <a:ext cx="557146" cy="5097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8821E1B2-DBE8-45F5-83A7-9FBFB11F9088}"/>
              </a:ext>
            </a:extLst>
          </p:cNvPr>
          <p:cNvSpPr/>
          <p:nvPr/>
        </p:nvSpPr>
        <p:spPr>
          <a:xfrm>
            <a:off x="1179691" y="3646080"/>
            <a:ext cx="557146" cy="5097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E321DAE2-52C6-43F1-B42E-25780DE1FAEF}"/>
              </a:ext>
            </a:extLst>
          </p:cNvPr>
          <p:cNvSpPr/>
          <p:nvPr/>
        </p:nvSpPr>
        <p:spPr>
          <a:xfrm>
            <a:off x="6925375" y="3508237"/>
            <a:ext cx="4476019"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s-ES" b="1" dirty="0"/>
              <a:t>Datos HEPMASS: </a:t>
            </a:r>
            <a:r>
              <a:rPr lang="es-ES" dirty="0"/>
              <a:t>86% de datos etiquetados correctamente</a:t>
            </a:r>
          </a:p>
          <a:p>
            <a:endParaRPr lang="es-ES" dirty="0"/>
          </a:p>
          <a:p>
            <a:r>
              <a:rPr lang="es-ES" b="1" dirty="0"/>
              <a:t>Datos reales: </a:t>
            </a:r>
            <a:r>
              <a:rPr lang="es-ES" dirty="0"/>
              <a:t>65% de datos etiquetados correctamente</a:t>
            </a:r>
          </a:p>
        </p:txBody>
      </p:sp>
    </p:spTree>
    <p:extLst>
      <p:ext uri="{BB962C8B-B14F-4D97-AF65-F5344CB8AC3E}">
        <p14:creationId xmlns:p14="http://schemas.microsoft.com/office/powerpoint/2010/main" val="582176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Imagen 9" descr="Imagen que contiene mapa, texto&#10;&#10;Descripción generada automáticamente">
            <a:extLst>
              <a:ext uri="{FF2B5EF4-FFF2-40B4-BE49-F238E27FC236}">
                <a16:creationId xmlns:a16="http://schemas.microsoft.com/office/drawing/2014/main" id="{7B711994-1AE9-493F-95D1-44DAC5F3C353}"/>
              </a:ext>
            </a:extLst>
          </p:cNvPr>
          <p:cNvPicPr>
            <a:picLocks noChangeAspect="1"/>
          </p:cNvPicPr>
          <p:nvPr/>
        </p:nvPicPr>
        <p:blipFill rotWithShape="1">
          <a:blip r:embed="rId3">
            <a:extLst>
              <a:ext uri="{28A0092B-C50C-407E-A947-70E740481C1C}">
                <a14:useLocalDpi xmlns:a14="http://schemas.microsoft.com/office/drawing/2010/main" val="0"/>
              </a:ext>
            </a:extLst>
          </a:blip>
          <a:srcRect l="437" r="25900" b="53507"/>
          <a:stretch/>
        </p:blipFill>
        <p:spPr>
          <a:xfrm>
            <a:off x="432490" y="2685470"/>
            <a:ext cx="7609595" cy="4125558"/>
          </a:xfrm>
          <a:prstGeom prst="rect">
            <a:avLst/>
          </a:prstGeom>
        </p:spPr>
      </p:pic>
      <p:pic>
        <p:nvPicPr>
          <p:cNvPr id="14" name="Imagen 13" descr="Imagen que contiene mapa, texto&#10;&#10;Descripción generada automáticamente">
            <a:extLst>
              <a:ext uri="{FF2B5EF4-FFF2-40B4-BE49-F238E27FC236}">
                <a16:creationId xmlns:a16="http://schemas.microsoft.com/office/drawing/2014/main" id="{89B275DA-0EF0-4E9F-911D-B62013BF0A7D}"/>
              </a:ext>
            </a:extLst>
          </p:cNvPr>
          <p:cNvPicPr>
            <a:picLocks noChangeAspect="1"/>
          </p:cNvPicPr>
          <p:nvPr/>
        </p:nvPicPr>
        <p:blipFill rotWithShape="1">
          <a:blip r:embed="rId3">
            <a:extLst>
              <a:ext uri="{28A0092B-C50C-407E-A947-70E740481C1C}">
                <a14:useLocalDpi xmlns:a14="http://schemas.microsoft.com/office/drawing/2010/main" val="0"/>
              </a:ext>
            </a:extLst>
          </a:blip>
          <a:srcRect l="74250" t="48462" b="35522"/>
          <a:stretch/>
        </p:blipFill>
        <p:spPr>
          <a:xfrm>
            <a:off x="7763954" y="5173317"/>
            <a:ext cx="2583336" cy="1380194"/>
          </a:xfrm>
          <a:prstGeom prst="rect">
            <a:avLst/>
          </a:prstGeom>
        </p:spPr>
      </p:pic>
      <p:sp>
        <p:nvSpPr>
          <p:cNvPr id="15" name="CuadroTexto 14">
            <a:extLst>
              <a:ext uri="{FF2B5EF4-FFF2-40B4-BE49-F238E27FC236}">
                <a16:creationId xmlns:a16="http://schemas.microsoft.com/office/drawing/2014/main" id="{F3B8BE75-356C-4F22-9218-CA4B9D5BFF04}"/>
              </a:ext>
            </a:extLst>
          </p:cNvPr>
          <p:cNvSpPr txBox="1"/>
          <p:nvPr/>
        </p:nvSpPr>
        <p:spPr>
          <a:xfrm>
            <a:off x="547960" y="653162"/>
            <a:ext cx="11307362" cy="2308324"/>
          </a:xfrm>
          <a:prstGeom prst="rect">
            <a:avLst/>
          </a:prstGeom>
          <a:noFill/>
        </p:spPr>
        <p:txBody>
          <a:bodyPr wrap="square" rtlCol="0">
            <a:spAutoFit/>
          </a:bodyPr>
          <a:lstStyle/>
          <a:p>
            <a:r>
              <a:rPr lang="es-ES" dirty="0"/>
              <a:t>En este conjunto de datos no hay datos erróneos como tal, sin embargo, </a:t>
            </a:r>
            <a:r>
              <a:rPr lang="es-ES" b="1" dirty="0"/>
              <a:t>el etiquetado de los jets puede introducir un error sistemático</a:t>
            </a:r>
            <a:endParaRPr lang="es-ES" dirty="0"/>
          </a:p>
          <a:p>
            <a:endParaRPr lang="es-ES" dirty="0"/>
          </a:p>
          <a:p>
            <a:pPr marL="285750" indent="-285750">
              <a:buFont typeface="Wingdings" panose="05000000000000000000" pitchFamily="2" charset="2"/>
              <a:buChar char="Ø"/>
            </a:pPr>
            <a:r>
              <a:rPr lang="es-ES" b="1" dirty="0"/>
              <a:t>Dos jets </a:t>
            </a:r>
            <a:r>
              <a:rPr lang="es-ES" b="1" i="1" dirty="0"/>
              <a:t>b</a:t>
            </a:r>
            <a:r>
              <a:rPr lang="es-ES" b="1" dirty="0"/>
              <a:t> en el estado final</a:t>
            </a:r>
            <a:r>
              <a:rPr lang="es-ES" dirty="0"/>
              <a:t>: reconstrucción de la masa invariante final </a:t>
            </a:r>
            <a:r>
              <a:rPr lang="es-ES" b="1" dirty="0"/>
              <a:t>correcta</a:t>
            </a:r>
          </a:p>
          <a:p>
            <a:pPr marL="285750" indent="-285750">
              <a:buFont typeface="Wingdings" panose="05000000000000000000" pitchFamily="2" charset="2"/>
              <a:buChar char="Ø"/>
            </a:pPr>
            <a:endParaRPr lang="es-ES" dirty="0"/>
          </a:p>
          <a:p>
            <a:pPr marL="285750" indent="-285750">
              <a:buFont typeface="Wingdings" panose="05000000000000000000" pitchFamily="2" charset="2"/>
              <a:buChar char="Ø"/>
            </a:pPr>
            <a:r>
              <a:rPr lang="es-ES" b="1" dirty="0"/>
              <a:t>Uno o ningún </a:t>
            </a:r>
            <a:r>
              <a:rPr lang="es-ES" b="1" i="1" dirty="0"/>
              <a:t>b</a:t>
            </a:r>
            <a:r>
              <a:rPr lang="es-ES" b="1" dirty="0"/>
              <a:t> en el estado final</a:t>
            </a:r>
            <a:r>
              <a:rPr lang="es-ES" dirty="0"/>
              <a:t>: reconstrucción de la masa invariante final </a:t>
            </a:r>
            <a:r>
              <a:rPr lang="es-ES" b="1" dirty="0"/>
              <a:t>incorrecta</a:t>
            </a:r>
          </a:p>
          <a:p>
            <a:pPr marL="285750" indent="-285750">
              <a:buFont typeface="Wingdings" panose="05000000000000000000" pitchFamily="2" charset="2"/>
              <a:buChar char="Ø"/>
            </a:pPr>
            <a:endParaRPr lang="es-ES" b="1" dirty="0"/>
          </a:p>
          <a:p>
            <a:endParaRPr lang="es-ES" dirty="0"/>
          </a:p>
        </p:txBody>
      </p:sp>
      <p:sp>
        <p:nvSpPr>
          <p:cNvPr id="16" name="Rectángulo 15">
            <a:extLst>
              <a:ext uri="{FF2B5EF4-FFF2-40B4-BE49-F238E27FC236}">
                <a16:creationId xmlns:a16="http://schemas.microsoft.com/office/drawing/2014/main" id="{B2CFCD9E-D5FC-4DAA-A076-D935A45314EE}"/>
              </a:ext>
            </a:extLst>
          </p:cNvPr>
          <p:cNvSpPr/>
          <p:nvPr/>
        </p:nvSpPr>
        <p:spPr>
          <a:xfrm>
            <a:off x="8348911" y="3192001"/>
            <a:ext cx="3506411"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s-ES" b="1" dirty="0"/>
              <a:t>Entrenando con menos del 35% de datos incorrectamente etiquetados los resultados no se ven afectados</a:t>
            </a:r>
            <a:endParaRPr lang="es-ES" dirty="0"/>
          </a:p>
        </p:txBody>
      </p:sp>
      <p:sp>
        <p:nvSpPr>
          <p:cNvPr id="17" name="Rectángulo 16">
            <a:extLst>
              <a:ext uri="{FF2B5EF4-FFF2-40B4-BE49-F238E27FC236}">
                <a16:creationId xmlns:a16="http://schemas.microsoft.com/office/drawing/2014/main" id="{86817182-913F-49E1-8D9D-361B31BB9B67}"/>
              </a:ext>
            </a:extLst>
          </p:cNvPr>
          <p:cNvSpPr/>
          <p:nvPr/>
        </p:nvSpPr>
        <p:spPr>
          <a:xfrm>
            <a:off x="4720544" y="6618162"/>
            <a:ext cx="588623" cy="261610"/>
          </a:xfrm>
          <a:prstGeom prst="rect">
            <a:avLst/>
          </a:prstGeom>
        </p:spPr>
        <p:txBody>
          <a:bodyPr wrap="none">
            <a:spAutoFit/>
          </a:bodyPr>
          <a:lstStyle/>
          <a:p>
            <a:pPr algn="ctr"/>
            <a:r>
              <a:rPr lang="es-ES" sz="1100" dirty="0"/>
              <a:t>(</a:t>
            </a:r>
            <a:r>
              <a:rPr lang="es-ES" sz="1100" dirty="0" err="1"/>
              <a:t>GEVs</a:t>
            </a:r>
            <a:r>
              <a:rPr lang="es-ES" sz="1100" dirty="0"/>
              <a:t>)</a:t>
            </a:r>
          </a:p>
        </p:txBody>
      </p:sp>
      <p:sp>
        <p:nvSpPr>
          <p:cNvPr id="18" name="CuadroTexto 17">
            <a:extLst>
              <a:ext uri="{FF2B5EF4-FFF2-40B4-BE49-F238E27FC236}">
                <a16:creationId xmlns:a16="http://schemas.microsoft.com/office/drawing/2014/main" id="{4A2937B9-AD6B-4DE0-A455-074CF6B27B07}"/>
              </a:ext>
            </a:extLst>
          </p:cNvPr>
          <p:cNvSpPr txBox="1"/>
          <p:nvPr/>
        </p:nvSpPr>
        <p:spPr>
          <a:xfrm>
            <a:off x="372533" y="124179"/>
            <a:ext cx="4090543" cy="400110"/>
          </a:xfrm>
          <a:prstGeom prst="rect">
            <a:avLst/>
          </a:prstGeom>
          <a:noFill/>
        </p:spPr>
        <p:txBody>
          <a:bodyPr wrap="none" rtlCol="0">
            <a:spAutoFit/>
          </a:bodyPr>
          <a:lstStyle/>
          <a:p>
            <a:pPr>
              <a:buClr>
                <a:schemeClr val="tx1"/>
              </a:buClr>
            </a:pPr>
            <a:r>
              <a:rPr lang="es-ES" sz="2000" dirty="0"/>
              <a:t>ESTUDIO DEL ETIQUETADO BTAG</a:t>
            </a:r>
          </a:p>
        </p:txBody>
      </p:sp>
    </p:spTree>
    <p:extLst>
      <p:ext uri="{BB962C8B-B14F-4D97-AF65-F5344CB8AC3E}">
        <p14:creationId xmlns:p14="http://schemas.microsoft.com/office/powerpoint/2010/main" val="2089121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1026" name="Picture 2" descr="Image result for experimento atlas">
            <a:extLst>
              <a:ext uri="{FF2B5EF4-FFF2-40B4-BE49-F238E27FC236}">
                <a16:creationId xmlns:a16="http://schemas.microsoft.com/office/drawing/2014/main" id="{D18A8E5A-D5ED-4AD8-AA04-5CD7FC5886BA}"/>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10641" b="5089"/>
          <a:stretch/>
        </p:blipFill>
        <p:spPr bwMode="auto">
          <a:xfrm>
            <a:off x="-18025"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339CAFC-4070-4C14-8005-2C45F4AC9A39}"/>
              </a:ext>
            </a:extLst>
          </p:cNvPr>
          <p:cNvSpPr>
            <a:spLocks noGrp="1"/>
          </p:cNvSpPr>
          <p:nvPr>
            <p:ph type="ctrTitle"/>
          </p:nvPr>
        </p:nvSpPr>
        <p:spPr>
          <a:xfrm>
            <a:off x="983235" y="155218"/>
            <a:ext cx="10225530" cy="1475013"/>
          </a:xfrm>
        </p:spPr>
        <p:txBody>
          <a:bodyPr>
            <a:normAutofit/>
          </a:bodyPr>
          <a:lstStyle/>
          <a:p>
            <a:r>
              <a:rPr lang="es-ES" dirty="0">
                <a:solidFill>
                  <a:schemeClr val="tx1"/>
                </a:solidFill>
              </a:rPr>
              <a:t>Índice</a:t>
            </a:r>
            <a:r>
              <a:rPr lang="es-ES" sz="4000" dirty="0">
                <a:solidFill>
                  <a:schemeClr val="tx1"/>
                </a:solidFill>
              </a:rPr>
              <a:t> </a:t>
            </a:r>
            <a:br>
              <a:rPr lang="es-ES" sz="4000" dirty="0">
                <a:solidFill>
                  <a:schemeClr val="tx1"/>
                </a:solidFill>
              </a:rPr>
            </a:br>
            <a:endParaRPr lang="en-GB" sz="4000" dirty="0">
              <a:solidFill>
                <a:schemeClr val="tx1"/>
              </a:solidFill>
            </a:endParaRPr>
          </a:p>
        </p:txBody>
      </p:sp>
      <mc:AlternateContent xmlns:mc="http://schemas.openxmlformats.org/markup-compatibility/2006" xmlns:a14="http://schemas.microsoft.com/office/drawing/2010/main">
        <mc:Choice Requires="a14">
          <p:sp>
            <p:nvSpPr>
              <p:cNvPr id="3" name="Subtítulo 2">
                <a:extLst>
                  <a:ext uri="{FF2B5EF4-FFF2-40B4-BE49-F238E27FC236}">
                    <a16:creationId xmlns:a16="http://schemas.microsoft.com/office/drawing/2014/main" id="{98F00565-744F-4D9F-8CAD-210ECDB86176}"/>
                  </a:ext>
                </a:extLst>
              </p:cNvPr>
              <p:cNvSpPr>
                <a:spLocks noGrp="1"/>
              </p:cNvSpPr>
              <p:nvPr>
                <p:ph type="subTitle" idx="1"/>
              </p:nvPr>
            </p:nvSpPr>
            <p:spPr>
              <a:xfrm>
                <a:off x="471606" y="1402959"/>
                <a:ext cx="10225530" cy="5024150"/>
              </a:xfrm>
            </p:spPr>
            <p:txBody>
              <a:bodyPr>
                <a:normAutofit/>
              </a:bodyPr>
              <a:lstStyle/>
              <a:p>
                <a:pPr>
                  <a:buClr>
                    <a:schemeClr val="tx1"/>
                  </a:buClr>
                </a:pPr>
                <a:r>
                  <a:rPr lang="es-ES" sz="1900" b="1" dirty="0">
                    <a:solidFill>
                      <a:schemeClr val="tx1"/>
                    </a:solidFill>
                  </a:rPr>
                  <a:t>FÍSICA DEL EXPERIMENTO ATLAS </a:t>
                </a:r>
              </a:p>
              <a:p>
                <a:pPr>
                  <a:buClr>
                    <a:schemeClr val="tx1"/>
                  </a:buClr>
                </a:pPr>
                <a:endParaRPr lang="es-ES" sz="1900" b="1" dirty="0">
                  <a:solidFill>
                    <a:schemeClr val="tx1"/>
                  </a:solidFill>
                </a:endParaRPr>
              </a:p>
              <a:p>
                <a:pPr>
                  <a:buClr>
                    <a:schemeClr val="tx1"/>
                  </a:buClr>
                </a:pPr>
                <a:endParaRPr lang="es-ES" sz="1900" b="1" dirty="0">
                  <a:solidFill>
                    <a:schemeClr val="tx1"/>
                  </a:solidFill>
                </a:endParaRPr>
              </a:p>
              <a:p>
                <a:pPr marL="342900" indent="-342900">
                  <a:buClr>
                    <a:schemeClr val="tx1"/>
                  </a:buClr>
                  <a:buFont typeface="Wingdings" panose="05000000000000000000" pitchFamily="2" charset="2"/>
                  <a:buChar char="§"/>
                </a:pPr>
                <a:r>
                  <a:rPr lang="es-ES" sz="1900" dirty="0">
                    <a:solidFill>
                      <a:schemeClr val="tx1"/>
                    </a:solidFill>
                  </a:rPr>
                  <a:t>Machine </a:t>
                </a:r>
                <a:r>
                  <a:rPr lang="es-ES" sz="1900" dirty="0" err="1">
                    <a:solidFill>
                      <a:schemeClr val="tx1"/>
                    </a:solidFill>
                  </a:rPr>
                  <a:t>learning</a:t>
                </a:r>
                <a:r>
                  <a:rPr lang="es-ES" sz="1900" dirty="0">
                    <a:solidFill>
                      <a:schemeClr val="tx1"/>
                    </a:solidFill>
                  </a:rPr>
                  <a:t> y física de altas energías </a:t>
                </a:r>
              </a:p>
              <a:p>
                <a:pPr marL="342900" indent="-342900">
                  <a:buClr>
                    <a:schemeClr val="tx1"/>
                  </a:buClr>
                  <a:buFont typeface="Wingdings" panose="05000000000000000000" pitchFamily="2" charset="2"/>
                  <a:buChar char="§"/>
                </a:pPr>
                <a:r>
                  <a:rPr lang="es-ES" sz="1900" dirty="0">
                    <a:solidFill>
                      <a:schemeClr val="tx1"/>
                    </a:solidFill>
                  </a:rPr>
                  <a:t>Introducción a la física de PARTÍCULAS</a:t>
                </a:r>
              </a:p>
              <a:p>
                <a:pPr marL="342900" indent="-342900">
                  <a:buClr>
                    <a:schemeClr val="tx1"/>
                  </a:buClr>
                  <a:buFont typeface="Wingdings" panose="05000000000000000000" pitchFamily="2" charset="2"/>
                  <a:buChar char="§"/>
                </a:pPr>
                <a:r>
                  <a:rPr lang="es-ES" sz="1900" dirty="0">
                    <a:solidFill>
                      <a:schemeClr val="tx1"/>
                    </a:solidFill>
                  </a:rPr>
                  <a:t>MODELO STANDARD </a:t>
                </a:r>
              </a:p>
              <a:p>
                <a:pPr marL="342900" indent="-342900">
                  <a:buClr>
                    <a:schemeClr val="tx1"/>
                  </a:buClr>
                  <a:buFont typeface="Wingdings" panose="05000000000000000000" pitchFamily="2" charset="2"/>
                  <a:buChar char="§"/>
                </a:pPr>
                <a:r>
                  <a:rPr lang="es-ES" sz="1900" dirty="0">
                    <a:solidFill>
                      <a:schemeClr val="tx1"/>
                    </a:solidFill>
                  </a:rPr>
                  <a:t>ESTUDIO </a:t>
                </a:r>
                <a14:m>
                  <m:oMath xmlns:m="http://schemas.openxmlformats.org/officeDocument/2006/math">
                    <m:r>
                      <a:rPr lang="es-ES" sz="1900" b="1" i="1" dirty="0" smtClean="0">
                        <a:solidFill>
                          <a:schemeClr val="tx1"/>
                        </a:solidFill>
                        <a:latin typeface="Cambria Math" panose="02040503050406030204" pitchFamily="18" charset="0"/>
                      </a:rPr>
                      <m:t>𝒕</m:t>
                    </m:r>
                    <m:acc>
                      <m:accPr>
                        <m:chr m:val="̅"/>
                        <m:ctrlPr>
                          <a:rPr lang="es-ES" sz="1900" b="1" i="1" dirty="0" smtClean="0">
                            <a:solidFill>
                              <a:schemeClr val="tx1"/>
                            </a:solidFill>
                            <a:latin typeface="Cambria Math" panose="02040503050406030204" pitchFamily="18" charset="0"/>
                          </a:rPr>
                        </m:ctrlPr>
                      </m:accPr>
                      <m:e>
                        <m:r>
                          <a:rPr lang="es-ES" sz="1900" b="1" i="1" dirty="0" smtClean="0">
                            <a:solidFill>
                              <a:schemeClr val="tx1"/>
                            </a:solidFill>
                            <a:latin typeface="Cambria Math" panose="02040503050406030204" pitchFamily="18" charset="0"/>
                          </a:rPr>
                          <m:t>𝒕</m:t>
                        </m:r>
                      </m:e>
                    </m:acc>
                  </m:oMath>
                </a14:m>
                <a:r>
                  <a:rPr lang="es-ES" sz="1900" dirty="0">
                    <a:solidFill>
                      <a:schemeClr val="tx1"/>
                    </a:solidFill>
                  </a:rPr>
                  <a:t>  y BEYOND STANDARD MODEL </a:t>
                </a:r>
              </a:p>
              <a:p>
                <a:pPr marL="342900" indent="-342900">
                  <a:buClr>
                    <a:schemeClr val="tx1"/>
                  </a:buClr>
                  <a:buFont typeface="Wingdings" panose="05000000000000000000" pitchFamily="2" charset="2"/>
                  <a:buChar char="§"/>
                </a:pPr>
                <a:r>
                  <a:rPr lang="es-ES" sz="1900" dirty="0">
                    <a:solidFill>
                      <a:schemeClr val="tx1"/>
                    </a:solidFill>
                  </a:rPr>
                  <a:t>EXPERIMENTO ATLAS</a:t>
                </a:r>
              </a:p>
              <a:p>
                <a:pPr marL="342900" indent="-342900">
                  <a:buClr>
                    <a:schemeClr val="tx1"/>
                  </a:buClr>
                  <a:buFont typeface="Wingdings" panose="05000000000000000000" pitchFamily="2" charset="2"/>
                  <a:buChar char="§"/>
                </a:pPr>
                <a:r>
                  <a:rPr lang="es-ES" sz="1900" dirty="0">
                    <a:solidFill>
                      <a:schemeClr val="tx1"/>
                    </a:solidFill>
                  </a:rPr>
                  <a:t>RESUMEN DE LA TEORÍA Y OBJETIVOS</a:t>
                </a:r>
              </a:p>
              <a:p>
                <a:pPr marL="342900" indent="-342900">
                  <a:buClr>
                    <a:schemeClr val="tx1"/>
                  </a:buClr>
                  <a:buFont typeface="Wingdings" panose="05000000000000000000" pitchFamily="2" charset="2"/>
                  <a:buChar char="§"/>
                </a:pPr>
                <a:endParaRPr lang="es-ES" sz="1900" dirty="0">
                  <a:solidFill>
                    <a:schemeClr val="tx1"/>
                  </a:solidFill>
                </a:endParaRPr>
              </a:p>
              <a:p>
                <a:pPr marL="285750" indent="-285750">
                  <a:buFontTx/>
                  <a:buChar char="-"/>
                </a:pPr>
                <a:endParaRPr lang="es-ES" dirty="0">
                  <a:solidFill>
                    <a:schemeClr val="tx1"/>
                  </a:solidFill>
                </a:endParaRPr>
              </a:p>
              <a:p>
                <a:pPr marL="285750" indent="-285750">
                  <a:buFontTx/>
                  <a:buChar char="-"/>
                </a:pPr>
                <a:endParaRPr lang="es-ES" dirty="0">
                  <a:solidFill>
                    <a:schemeClr val="tx1"/>
                  </a:solidFill>
                </a:endParaRPr>
              </a:p>
              <a:p>
                <a:endParaRPr lang="es-ES" dirty="0">
                  <a:solidFill>
                    <a:schemeClr val="tx1"/>
                  </a:solidFill>
                </a:endParaRPr>
              </a:p>
              <a:p>
                <a:endParaRPr lang="en-GB" dirty="0">
                  <a:solidFill>
                    <a:schemeClr val="tx1"/>
                  </a:solidFill>
                </a:endParaRPr>
              </a:p>
            </p:txBody>
          </p:sp>
        </mc:Choice>
        <mc:Fallback xmlns="">
          <p:sp>
            <p:nvSpPr>
              <p:cNvPr id="3" name="Subtítulo 2">
                <a:extLst>
                  <a:ext uri="{FF2B5EF4-FFF2-40B4-BE49-F238E27FC236}">
                    <a16:creationId xmlns:a16="http://schemas.microsoft.com/office/drawing/2014/main" id="{98F00565-744F-4D9F-8CAD-210ECDB86176}"/>
                  </a:ext>
                </a:extLst>
              </p:cNvPr>
              <p:cNvSpPr>
                <a:spLocks noGrp="1" noRot="1" noChangeAspect="1" noMove="1" noResize="1" noEditPoints="1" noAdjustHandles="1" noChangeArrowheads="1" noChangeShapeType="1" noTextEdit="1"/>
              </p:cNvSpPr>
              <p:nvPr>
                <p:ph type="subTitle" idx="1"/>
              </p:nvPr>
            </p:nvSpPr>
            <p:spPr>
              <a:xfrm>
                <a:off x="471606" y="1402959"/>
                <a:ext cx="10225530" cy="5024150"/>
              </a:xfrm>
              <a:blipFill>
                <a:blip r:embed="rId4"/>
                <a:stretch>
                  <a:fillRect l="-536" t="-728"/>
                </a:stretch>
              </a:blipFill>
            </p:spPr>
            <p:txBody>
              <a:bodyPr/>
              <a:lstStyle/>
              <a:p>
                <a:r>
                  <a:rPr lang="es-ES">
                    <a:noFill/>
                  </a:rPr>
                  <a:t> </a:t>
                </a:r>
              </a:p>
            </p:txBody>
          </p:sp>
        </mc:Fallback>
      </mc:AlternateContent>
      <p:sp>
        <p:nvSpPr>
          <p:cNvPr id="6" name="Subtítulo 2">
            <a:extLst>
              <a:ext uri="{FF2B5EF4-FFF2-40B4-BE49-F238E27FC236}">
                <a16:creationId xmlns:a16="http://schemas.microsoft.com/office/drawing/2014/main" id="{FD76E8A3-EDA5-4878-B3BB-EC9A34084810}"/>
              </a:ext>
            </a:extLst>
          </p:cNvPr>
          <p:cNvSpPr txBox="1">
            <a:spLocks/>
          </p:cNvSpPr>
          <p:nvPr/>
        </p:nvSpPr>
        <p:spPr>
          <a:xfrm>
            <a:off x="7097260" y="1402959"/>
            <a:ext cx="10225530" cy="502415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buClr>
                <a:schemeClr val="tx1"/>
              </a:buClr>
            </a:pPr>
            <a:r>
              <a:rPr lang="es-ES" sz="1900" b="1" dirty="0">
                <a:solidFill>
                  <a:schemeClr val="tx1"/>
                </a:solidFill>
              </a:rPr>
              <a:t>MACHINE LEARNING EN EL </a:t>
            </a:r>
          </a:p>
          <a:p>
            <a:pPr>
              <a:buClr>
                <a:schemeClr val="tx1"/>
              </a:buClr>
            </a:pPr>
            <a:r>
              <a:rPr lang="es-ES" sz="1900" b="1" dirty="0">
                <a:solidFill>
                  <a:schemeClr val="tx1"/>
                </a:solidFill>
              </a:rPr>
              <a:t>EXPERIMENTO ATLAS</a:t>
            </a:r>
          </a:p>
          <a:p>
            <a:pPr>
              <a:buClr>
                <a:schemeClr val="tx1"/>
              </a:buClr>
            </a:pPr>
            <a:endParaRPr lang="es-ES" sz="1900" b="1" dirty="0">
              <a:solidFill>
                <a:schemeClr val="tx1"/>
              </a:solidFill>
            </a:endParaRPr>
          </a:p>
          <a:p>
            <a:pPr marL="342900" indent="-342900">
              <a:buClr>
                <a:schemeClr val="tx1"/>
              </a:buClr>
              <a:buFont typeface="Wingdings" panose="05000000000000000000" pitchFamily="2" charset="2"/>
              <a:buChar char="§"/>
            </a:pPr>
            <a:r>
              <a:rPr lang="es-ES" sz="1900" dirty="0">
                <a:solidFill>
                  <a:schemeClr val="tx1"/>
                </a:solidFill>
              </a:rPr>
              <a:t>HEPMASS DATASET </a:t>
            </a:r>
          </a:p>
          <a:p>
            <a:pPr marL="342900" indent="-342900">
              <a:buClr>
                <a:schemeClr val="tx1"/>
              </a:buClr>
              <a:buFont typeface="Wingdings" panose="05000000000000000000" pitchFamily="2" charset="2"/>
              <a:buChar char="§"/>
            </a:pPr>
            <a:r>
              <a:rPr lang="es-ES" sz="1900" dirty="0">
                <a:solidFill>
                  <a:schemeClr val="tx1"/>
                </a:solidFill>
              </a:rPr>
              <a:t>VARIABLES UTILIZADAS</a:t>
            </a:r>
          </a:p>
          <a:p>
            <a:pPr marL="342900" indent="-342900">
              <a:buClr>
                <a:schemeClr val="tx1"/>
              </a:buClr>
              <a:buFont typeface="Wingdings" panose="05000000000000000000" pitchFamily="2" charset="2"/>
              <a:buChar char="§"/>
            </a:pPr>
            <a:r>
              <a:rPr lang="es-ES" sz="1900" dirty="0">
                <a:solidFill>
                  <a:schemeClr val="tx1"/>
                </a:solidFill>
              </a:rPr>
              <a:t>ANÁLISIS DE LAS  VARIABLES</a:t>
            </a:r>
          </a:p>
          <a:p>
            <a:pPr marL="342900" indent="-342900">
              <a:buClr>
                <a:schemeClr val="tx1"/>
              </a:buClr>
              <a:buFont typeface="Wingdings" panose="05000000000000000000" pitchFamily="2" charset="2"/>
              <a:buChar char="§"/>
            </a:pPr>
            <a:r>
              <a:rPr lang="es-ES" sz="1900" dirty="0">
                <a:solidFill>
                  <a:schemeClr val="tx1"/>
                </a:solidFill>
              </a:rPr>
              <a:t>APLICACIÓN DE MODELOS ML</a:t>
            </a:r>
          </a:p>
          <a:p>
            <a:pPr marL="342900" indent="-342900">
              <a:buClr>
                <a:schemeClr val="tx1"/>
              </a:buClr>
              <a:buFont typeface="Wingdings" panose="05000000000000000000" pitchFamily="2" charset="2"/>
              <a:buChar char="§"/>
            </a:pPr>
            <a:r>
              <a:rPr lang="es-ES" sz="1900" dirty="0">
                <a:solidFill>
                  <a:schemeClr val="tx1"/>
                </a:solidFill>
              </a:rPr>
              <a:t>ESTUDIO DEL ETIQUETADO BTAG</a:t>
            </a:r>
          </a:p>
          <a:p>
            <a:pPr marL="342900" indent="-342900">
              <a:buClr>
                <a:schemeClr val="tx1"/>
              </a:buClr>
              <a:buFont typeface="Wingdings" panose="05000000000000000000" pitchFamily="2" charset="2"/>
              <a:buChar char="§"/>
            </a:pPr>
            <a:r>
              <a:rPr lang="es-ES" sz="1900" dirty="0">
                <a:solidFill>
                  <a:schemeClr val="tx1"/>
                </a:solidFill>
              </a:rPr>
              <a:t>MODELOS PARAMETRIZADOS</a:t>
            </a:r>
          </a:p>
          <a:p>
            <a:pPr marL="342900" indent="-342900">
              <a:buClr>
                <a:schemeClr val="tx1"/>
              </a:buClr>
              <a:buFont typeface="Wingdings" panose="05000000000000000000" pitchFamily="2" charset="2"/>
              <a:buChar char="§"/>
            </a:pPr>
            <a:r>
              <a:rPr lang="es-ES" sz="1900" dirty="0">
                <a:solidFill>
                  <a:schemeClr val="tx1"/>
                </a:solidFill>
              </a:rPr>
              <a:t>LINEAS FUTURAS</a:t>
            </a:r>
          </a:p>
          <a:p>
            <a:pPr marL="342900" indent="-342900">
              <a:buClr>
                <a:schemeClr val="tx1"/>
              </a:buClr>
              <a:buFont typeface="Wingdings" panose="05000000000000000000" pitchFamily="2" charset="2"/>
              <a:buChar char="§"/>
            </a:pPr>
            <a:r>
              <a:rPr lang="es-ES" sz="1900" dirty="0">
                <a:solidFill>
                  <a:schemeClr val="tx1"/>
                </a:solidFill>
              </a:rPr>
              <a:t>CONCLUSIONES</a:t>
            </a:r>
          </a:p>
          <a:p>
            <a:pPr marL="342900" indent="-342900">
              <a:buClr>
                <a:schemeClr val="tx1"/>
              </a:buClr>
              <a:buFont typeface="Wingdings" panose="05000000000000000000" pitchFamily="2" charset="2"/>
              <a:buChar char="§"/>
            </a:pPr>
            <a:endParaRPr lang="es-ES" sz="1900" dirty="0">
              <a:solidFill>
                <a:schemeClr val="tx1"/>
              </a:solidFill>
            </a:endParaRPr>
          </a:p>
          <a:p>
            <a:pPr marL="285750" indent="-285750">
              <a:buFontTx/>
              <a:buChar char="-"/>
            </a:pPr>
            <a:endParaRPr lang="es-ES" dirty="0">
              <a:solidFill>
                <a:schemeClr val="tx1"/>
              </a:solidFill>
            </a:endParaRPr>
          </a:p>
          <a:p>
            <a:pPr marL="285750" indent="-285750">
              <a:buFontTx/>
              <a:buChar char="-"/>
            </a:pPr>
            <a:endParaRPr lang="es-ES" dirty="0">
              <a:solidFill>
                <a:schemeClr val="tx1"/>
              </a:solidFill>
            </a:endParaRPr>
          </a:p>
          <a:p>
            <a:endParaRPr lang="es-ES" dirty="0">
              <a:solidFill>
                <a:schemeClr val="tx1"/>
              </a:solidFill>
            </a:endParaRPr>
          </a:p>
          <a:p>
            <a:endParaRPr lang="en-GB" dirty="0">
              <a:solidFill>
                <a:schemeClr val="tx1"/>
              </a:solidFill>
            </a:endParaRPr>
          </a:p>
        </p:txBody>
      </p:sp>
    </p:spTree>
    <p:extLst>
      <p:ext uri="{BB962C8B-B14F-4D97-AF65-F5344CB8AC3E}">
        <p14:creationId xmlns:p14="http://schemas.microsoft.com/office/powerpoint/2010/main" val="105688044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3632726" cy="400110"/>
          </a:xfrm>
          <a:prstGeom prst="rect">
            <a:avLst/>
          </a:prstGeom>
          <a:noFill/>
        </p:spPr>
        <p:txBody>
          <a:bodyPr wrap="none" rtlCol="0">
            <a:spAutoFit/>
          </a:bodyPr>
          <a:lstStyle/>
          <a:p>
            <a:r>
              <a:rPr lang="es-ES" sz="2000" dirty="0"/>
              <a:t>MODELOS PARAMETRIZADOS</a:t>
            </a:r>
            <a:endParaRPr lang="en-GB" sz="2000" dirty="0"/>
          </a:p>
        </p:txBody>
      </p:sp>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5" name="Imagen 14">
            <a:extLst>
              <a:ext uri="{FF2B5EF4-FFF2-40B4-BE49-F238E27FC236}">
                <a16:creationId xmlns:a16="http://schemas.microsoft.com/office/drawing/2014/main" id="{6238306E-D3E0-46CA-B86F-3504E1697983}"/>
              </a:ext>
            </a:extLst>
          </p:cNvPr>
          <p:cNvPicPr>
            <a:picLocks noChangeAspect="1"/>
          </p:cNvPicPr>
          <p:nvPr/>
        </p:nvPicPr>
        <p:blipFill rotWithShape="1">
          <a:blip r:embed="rId3"/>
          <a:srcRect l="26444" t="33736" r="42899" b="39026"/>
          <a:stretch/>
        </p:blipFill>
        <p:spPr>
          <a:xfrm>
            <a:off x="1496058" y="2710189"/>
            <a:ext cx="5258080" cy="2627734"/>
          </a:xfrm>
          <a:prstGeom prst="rect">
            <a:avLst/>
          </a:prstGeom>
        </p:spPr>
      </p:pic>
      <p:pic>
        <p:nvPicPr>
          <p:cNvPr id="16" name="Imagen 15">
            <a:extLst>
              <a:ext uri="{FF2B5EF4-FFF2-40B4-BE49-F238E27FC236}">
                <a16:creationId xmlns:a16="http://schemas.microsoft.com/office/drawing/2014/main" id="{14D2717D-5DCE-440A-967D-5FFBEBC0DF20}"/>
              </a:ext>
            </a:extLst>
          </p:cNvPr>
          <p:cNvPicPr>
            <a:picLocks noChangeAspect="1"/>
          </p:cNvPicPr>
          <p:nvPr/>
        </p:nvPicPr>
        <p:blipFill rotWithShape="1">
          <a:blip r:embed="rId4"/>
          <a:srcRect l="59002" t="35565" r="15294" b="30823"/>
          <a:stretch/>
        </p:blipFill>
        <p:spPr>
          <a:xfrm>
            <a:off x="7441738" y="1490206"/>
            <a:ext cx="4382496" cy="3223483"/>
          </a:xfrm>
          <a:prstGeom prst="rect">
            <a:avLst/>
          </a:prstGeom>
        </p:spPr>
      </p:pic>
      <p:sp>
        <p:nvSpPr>
          <p:cNvPr id="2" name="Rectángulo 1">
            <a:extLst>
              <a:ext uri="{FF2B5EF4-FFF2-40B4-BE49-F238E27FC236}">
                <a16:creationId xmlns:a16="http://schemas.microsoft.com/office/drawing/2014/main" id="{08685015-9AD5-4207-B71F-A7FE74242ABE}"/>
              </a:ext>
            </a:extLst>
          </p:cNvPr>
          <p:cNvSpPr/>
          <p:nvPr/>
        </p:nvSpPr>
        <p:spPr>
          <a:xfrm>
            <a:off x="-1022331" y="926359"/>
            <a:ext cx="9767428" cy="369332"/>
          </a:xfrm>
          <a:prstGeom prst="rect">
            <a:avLst/>
          </a:prstGeom>
        </p:spPr>
        <p:txBody>
          <a:bodyPr wrap="square">
            <a:spAutoFit/>
          </a:bodyPr>
          <a:lstStyle/>
          <a:p>
            <a:pPr algn="ctr"/>
            <a:r>
              <a:rPr lang="es-ES" b="1" dirty="0">
                <a:solidFill>
                  <a:schemeClr val="accent2"/>
                </a:solidFill>
              </a:rPr>
              <a:t>MODELO PARAMETRIZADO </a:t>
            </a:r>
          </a:p>
        </p:txBody>
      </p:sp>
      <p:sp>
        <p:nvSpPr>
          <p:cNvPr id="10" name="Rectángulo 9">
            <a:extLst>
              <a:ext uri="{FF2B5EF4-FFF2-40B4-BE49-F238E27FC236}">
                <a16:creationId xmlns:a16="http://schemas.microsoft.com/office/drawing/2014/main" id="{242AAE59-5C31-4A4F-8480-0FD9A9ADAF4F}"/>
              </a:ext>
            </a:extLst>
          </p:cNvPr>
          <p:cNvSpPr/>
          <p:nvPr/>
        </p:nvSpPr>
        <p:spPr>
          <a:xfrm>
            <a:off x="523738" y="5767300"/>
            <a:ext cx="11144523" cy="523220"/>
          </a:xfrm>
          <a:prstGeom prst="rect">
            <a:avLst/>
          </a:prstGeom>
        </p:spPr>
        <p:txBody>
          <a:bodyPr wrap="square">
            <a:spAutoFit/>
          </a:bodyPr>
          <a:lstStyle/>
          <a:p>
            <a:r>
              <a:rPr lang="en-GB" sz="1400" b="1" dirty="0"/>
              <a:t>Pierre </a:t>
            </a:r>
            <a:r>
              <a:rPr lang="en-GB" sz="1400" b="1" dirty="0" err="1"/>
              <a:t>Baldi</a:t>
            </a:r>
            <a:r>
              <a:rPr lang="en-GB" sz="1400" b="1" dirty="0"/>
              <a:t>, Kyle Cranmer, Taylor </a:t>
            </a:r>
            <a:r>
              <a:rPr lang="en-GB" sz="1400" b="1" dirty="0" err="1"/>
              <a:t>Faucett</a:t>
            </a:r>
            <a:r>
              <a:rPr lang="en-GB" sz="1400" b="1" dirty="0"/>
              <a:t>, Peter Sadowski and Daniel </a:t>
            </a:r>
            <a:r>
              <a:rPr lang="en-GB" sz="1400" b="1" dirty="0" err="1"/>
              <a:t>Whiteson</a:t>
            </a:r>
            <a:r>
              <a:rPr lang="en-GB" sz="1400" b="1" dirty="0"/>
              <a:t>. Parameterized Machine Learning for High-Energy Physics. University of California, Irvine, CA 92697</a:t>
            </a:r>
          </a:p>
        </p:txBody>
      </p:sp>
      <p:sp>
        <p:nvSpPr>
          <p:cNvPr id="11" name="Rectángulo 10">
            <a:extLst>
              <a:ext uri="{FF2B5EF4-FFF2-40B4-BE49-F238E27FC236}">
                <a16:creationId xmlns:a16="http://schemas.microsoft.com/office/drawing/2014/main" id="{D3FC1996-00C4-4A34-8539-17B6EEB2909D}"/>
              </a:ext>
            </a:extLst>
          </p:cNvPr>
          <p:cNvSpPr/>
          <p:nvPr/>
        </p:nvSpPr>
        <p:spPr>
          <a:xfrm>
            <a:off x="4749272" y="926359"/>
            <a:ext cx="9767428" cy="369332"/>
          </a:xfrm>
          <a:prstGeom prst="rect">
            <a:avLst/>
          </a:prstGeom>
        </p:spPr>
        <p:txBody>
          <a:bodyPr wrap="square">
            <a:spAutoFit/>
          </a:bodyPr>
          <a:lstStyle/>
          <a:p>
            <a:pPr algn="ctr"/>
            <a:r>
              <a:rPr lang="es-ES" b="1" dirty="0">
                <a:solidFill>
                  <a:schemeClr val="accent2"/>
                </a:solidFill>
              </a:rPr>
              <a:t>INTERPOLACIÓN</a:t>
            </a:r>
          </a:p>
        </p:txBody>
      </p:sp>
      <p:sp>
        <p:nvSpPr>
          <p:cNvPr id="8" name="Rectángulo 7">
            <a:extLst>
              <a:ext uri="{FF2B5EF4-FFF2-40B4-BE49-F238E27FC236}">
                <a16:creationId xmlns:a16="http://schemas.microsoft.com/office/drawing/2014/main" id="{1F112B93-0EDA-4B50-95D1-0D0481A30198}"/>
              </a:ext>
            </a:extLst>
          </p:cNvPr>
          <p:cNvSpPr/>
          <p:nvPr/>
        </p:nvSpPr>
        <p:spPr>
          <a:xfrm>
            <a:off x="523738" y="1690179"/>
            <a:ext cx="6748243" cy="923330"/>
          </a:xfrm>
          <a:prstGeom prst="rect">
            <a:avLst/>
          </a:prstGeom>
        </p:spPr>
        <p:txBody>
          <a:bodyPr wrap="square">
            <a:spAutoFit/>
          </a:bodyPr>
          <a:lstStyle/>
          <a:p>
            <a:r>
              <a:rPr lang="es-ES" dirty="0"/>
              <a:t>Una RN parametrizada puede </a:t>
            </a:r>
            <a:r>
              <a:rPr lang="es-ES" b="1" dirty="0"/>
              <a:t>sustituir a las cinco RN individuales </a:t>
            </a:r>
          </a:p>
          <a:p>
            <a:r>
              <a:rPr lang="es-ES" dirty="0"/>
              <a:t>El objetivo de estas redes es </a:t>
            </a:r>
            <a:r>
              <a:rPr lang="es-ES" b="1" dirty="0"/>
              <a:t>poder interpolar los casos para los que no ha sido entrenada</a:t>
            </a:r>
            <a:endParaRPr lang="en-GB" dirty="0"/>
          </a:p>
        </p:txBody>
      </p:sp>
    </p:spTree>
    <p:extLst>
      <p:ext uri="{BB962C8B-B14F-4D97-AF65-F5344CB8AC3E}">
        <p14:creationId xmlns:p14="http://schemas.microsoft.com/office/powerpoint/2010/main" val="2076967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 name="Imagen 2" descr="Una captura de pantalla de un celular&#10;&#10;Descripción generada automáticamente">
            <a:extLst>
              <a:ext uri="{FF2B5EF4-FFF2-40B4-BE49-F238E27FC236}">
                <a16:creationId xmlns:a16="http://schemas.microsoft.com/office/drawing/2014/main" id="{2C74D34C-B352-41B8-995B-044DE788D43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56517" y="742393"/>
            <a:ext cx="7412182" cy="5785980"/>
          </a:xfrm>
          <a:prstGeom prst="rect">
            <a:avLst/>
          </a:prstGeom>
        </p:spPr>
      </p:pic>
      <p:sp>
        <p:nvSpPr>
          <p:cNvPr id="8" name="Rectángulo 7">
            <a:extLst>
              <a:ext uri="{FF2B5EF4-FFF2-40B4-BE49-F238E27FC236}">
                <a16:creationId xmlns:a16="http://schemas.microsoft.com/office/drawing/2014/main" id="{4FC64E4F-4330-474A-985C-5DBD528BE028}"/>
              </a:ext>
            </a:extLst>
          </p:cNvPr>
          <p:cNvSpPr/>
          <p:nvPr/>
        </p:nvSpPr>
        <p:spPr>
          <a:xfrm>
            <a:off x="7780200" y="1154708"/>
            <a:ext cx="4125557" cy="1477328"/>
          </a:xfrm>
          <a:prstGeom prst="rect">
            <a:avLst/>
          </a:prstGeom>
        </p:spPr>
        <p:txBody>
          <a:bodyPr wrap="square">
            <a:spAutoFit/>
          </a:bodyPr>
          <a:lstStyle/>
          <a:p>
            <a:r>
              <a:rPr lang="es-ES" b="1" dirty="0"/>
              <a:t>Mejores resultados </a:t>
            </a:r>
            <a:r>
              <a:rPr lang="es-ES" dirty="0"/>
              <a:t>para: </a:t>
            </a:r>
          </a:p>
          <a:p>
            <a:pPr marL="285750" indent="-285750">
              <a:buFontTx/>
              <a:buChar char="-"/>
            </a:pPr>
            <a:r>
              <a:rPr lang="es-ES" dirty="0"/>
              <a:t>RN no parametrizada (separando el parámetro masa)  </a:t>
            </a:r>
          </a:p>
          <a:p>
            <a:pPr marL="285750" indent="-285750">
              <a:buFontTx/>
              <a:buChar char="-"/>
            </a:pPr>
            <a:r>
              <a:rPr lang="es-ES" b="1" dirty="0"/>
              <a:t>RN parametrizada entrenando con la masa de test</a:t>
            </a:r>
          </a:p>
        </p:txBody>
      </p:sp>
      <p:sp>
        <p:nvSpPr>
          <p:cNvPr id="9" name="Rectángulo 8">
            <a:extLst>
              <a:ext uri="{FF2B5EF4-FFF2-40B4-BE49-F238E27FC236}">
                <a16:creationId xmlns:a16="http://schemas.microsoft.com/office/drawing/2014/main" id="{A40AB3A1-3FA9-46C4-AEDD-BA289D5AFBEC}"/>
              </a:ext>
            </a:extLst>
          </p:cNvPr>
          <p:cNvSpPr/>
          <p:nvPr/>
        </p:nvSpPr>
        <p:spPr>
          <a:xfrm>
            <a:off x="7789218" y="2894543"/>
            <a:ext cx="3848453" cy="923330"/>
          </a:xfrm>
          <a:prstGeom prst="rect">
            <a:avLst/>
          </a:prstGeom>
        </p:spPr>
        <p:txBody>
          <a:bodyPr wrap="square">
            <a:spAutoFit/>
          </a:bodyPr>
          <a:lstStyle/>
          <a:p>
            <a:r>
              <a:rPr lang="es-ES" dirty="0"/>
              <a:t>Peores resultados RN no parametrizada sin separar el parámetro masa</a:t>
            </a:r>
          </a:p>
        </p:txBody>
      </p:sp>
      <p:sp>
        <p:nvSpPr>
          <p:cNvPr id="12" name="Rectángulo 11">
            <a:extLst>
              <a:ext uri="{FF2B5EF4-FFF2-40B4-BE49-F238E27FC236}">
                <a16:creationId xmlns:a16="http://schemas.microsoft.com/office/drawing/2014/main" id="{7B5F1EB7-5AEA-4429-A6FC-754DE2E54EFF}"/>
              </a:ext>
            </a:extLst>
          </p:cNvPr>
          <p:cNvSpPr/>
          <p:nvPr/>
        </p:nvSpPr>
        <p:spPr>
          <a:xfrm>
            <a:off x="7789218" y="4131556"/>
            <a:ext cx="3690257" cy="923330"/>
          </a:xfrm>
          <a:prstGeom prst="rect">
            <a:avLst/>
          </a:prstGeom>
        </p:spPr>
        <p:txBody>
          <a:bodyPr wrap="square">
            <a:spAutoFit/>
          </a:bodyPr>
          <a:lstStyle/>
          <a:p>
            <a:r>
              <a:rPr lang="es-ES" dirty="0"/>
              <a:t>Muy buenos resultados para RN parametrizada sin entrenar con la masa de test, excepto a 500 </a:t>
            </a:r>
            <a:r>
              <a:rPr lang="es-ES" dirty="0" err="1"/>
              <a:t>GEVs</a:t>
            </a:r>
            <a:endParaRPr lang="es-ES" dirty="0"/>
          </a:p>
        </p:txBody>
      </p:sp>
      <p:sp>
        <p:nvSpPr>
          <p:cNvPr id="10" name="Rectángulo 9">
            <a:extLst>
              <a:ext uri="{FF2B5EF4-FFF2-40B4-BE49-F238E27FC236}">
                <a16:creationId xmlns:a16="http://schemas.microsoft.com/office/drawing/2014/main" id="{018095FF-5131-4AF6-BAAD-44A06BC0D789}"/>
              </a:ext>
            </a:extLst>
          </p:cNvPr>
          <p:cNvSpPr/>
          <p:nvPr/>
        </p:nvSpPr>
        <p:spPr>
          <a:xfrm>
            <a:off x="8006379" y="5648863"/>
            <a:ext cx="3079917" cy="646331"/>
          </a:xfrm>
          <a:prstGeom prst="rect">
            <a:avLst/>
          </a:prstGeom>
        </p:spPr>
        <p:txBody>
          <a:bodyPr wrap="square">
            <a:spAutoFit/>
          </a:bodyPr>
          <a:lstStyle/>
          <a:p>
            <a:r>
              <a:rPr lang="es-ES" b="1" dirty="0"/>
              <a:t>El modelo interpola bien excepto a masas muy bajas</a:t>
            </a:r>
          </a:p>
        </p:txBody>
      </p:sp>
      <p:sp>
        <p:nvSpPr>
          <p:cNvPr id="14" name="Flecha: a la derecha 13">
            <a:extLst>
              <a:ext uri="{FF2B5EF4-FFF2-40B4-BE49-F238E27FC236}">
                <a16:creationId xmlns:a16="http://schemas.microsoft.com/office/drawing/2014/main" id="{05C153A5-50BA-42AD-AF3B-BB94149E6E51}"/>
              </a:ext>
            </a:extLst>
          </p:cNvPr>
          <p:cNvSpPr/>
          <p:nvPr/>
        </p:nvSpPr>
        <p:spPr>
          <a:xfrm rot="5400000" flipV="1">
            <a:off x="9299761" y="5257010"/>
            <a:ext cx="315467" cy="133801"/>
          </a:xfrm>
          <a:prstGeom prst="rightArrow">
            <a:avLst/>
          </a:prstGeom>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7" name="Rectángulo 16">
            <a:extLst>
              <a:ext uri="{FF2B5EF4-FFF2-40B4-BE49-F238E27FC236}">
                <a16:creationId xmlns:a16="http://schemas.microsoft.com/office/drawing/2014/main" id="{A2F85ACB-2E82-4F8F-B60E-899D4E1E22F4}"/>
              </a:ext>
            </a:extLst>
          </p:cNvPr>
          <p:cNvSpPr/>
          <p:nvPr/>
        </p:nvSpPr>
        <p:spPr>
          <a:xfrm>
            <a:off x="4241573" y="4614022"/>
            <a:ext cx="588623" cy="261610"/>
          </a:xfrm>
          <a:prstGeom prst="rect">
            <a:avLst/>
          </a:prstGeom>
        </p:spPr>
        <p:txBody>
          <a:bodyPr wrap="none">
            <a:spAutoFit/>
          </a:bodyPr>
          <a:lstStyle/>
          <a:p>
            <a:pPr algn="ctr"/>
            <a:r>
              <a:rPr lang="es-ES" sz="1100" dirty="0"/>
              <a:t>(</a:t>
            </a:r>
            <a:r>
              <a:rPr lang="es-ES" sz="1100" dirty="0" err="1"/>
              <a:t>GEVs</a:t>
            </a:r>
            <a:r>
              <a:rPr lang="es-ES" sz="1100" dirty="0"/>
              <a:t>)</a:t>
            </a:r>
          </a:p>
        </p:txBody>
      </p:sp>
      <p:sp>
        <p:nvSpPr>
          <p:cNvPr id="18" name="CuadroTexto 17">
            <a:extLst>
              <a:ext uri="{FF2B5EF4-FFF2-40B4-BE49-F238E27FC236}">
                <a16:creationId xmlns:a16="http://schemas.microsoft.com/office/drawing/2014/main" id="{62FBDD01-DA98-46ED-97FE-B793AA39F1B9}"/>
              </a:ext>
            </a:extLst>
          </p:cNvPr>
          <p:cNvSpPr txBox="1"/>
          <p:nvPr/>
        </p:nvSpPr>
        <p:spPr>
          <a:xfrm>
            <a:off x="372533" y="124179"/>
            <a:ext cx="3632726" cy="400110"/>
          </a:xfrm>
          <a:prstGeom prst="rect">
            <a:avLst/>
          </a:prstGeom>
          <a:noFill/>
        </p:spPr>
        <p:txBody>
          <a:bodyPr wrap="none" rtlCol="0">
            <a:spAutoFit/>
          </a:bodyPr>
          <a:lstStyle/>
          <a:p>
            <a:r>
              <a:rPr lang="es-ES" sz="2000" dirty="0"/>
              <a:t>MODELOS PARAMETRIZADOS</a:t>
            </a:r>
            <a:endParaRPr lang="en-GB" sz="2000" dirty="0"/>
          </a:p>
        </p:txBody>
      </p:sp>
    </p:spTree>
    <p:extLst>
      <p:ext uri="{BB962C8B-B14F-4D97-AF65-F5344CB8AC3E}">
        <p14:creationId xmlns:p14="http://schemas.microsoft.com/office/powerpoint/2010/main" val="1127368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 name="Imagen 10" descr="Imagen que contiene texto, mapa&#10;&#10;Descripción generada automáticamente">
            <a:extLst>
              <a:ext uri="{FF2B5EF4-FFF2-40B4-BE49-F238E27FC236}">
                <a16:creationId xmlns:a16="http://schemas.microsoft.com/office/drawing/2014/main" id="{938E85F8-BA1D-4DB0-A81C-4F71812E6229}"/>
              </a:ext>
            </a:extLst>
          </p:cNvPr>
          <p:cNvPicPr>
            <a:picLocks noChangeAspect="1"/>
          </p:cNvPicPr>
          <p:nvPr/>
        </p:nvPicPr>
        <p:blipFill rotWithShape="1">
          <a:blip r:embed="rId3">
            <a:extLst>
              <a:ext uri="{28A0092B-C50C-407E-A947-70E740481C1C}">
                <a14:useLocalDpi xmlns:a14="http://schemas.microsoft.com/office/drawing/2010/main" val="0"/>
              </a:ext>
            </a:extLst>
          </a:blip>
          <a:srcRect r="51182" b="66764"/>
          <a:stretch/>
        </p:blipFill>
        <p:spPr>
          <a:xfrm>
            <a:off x="846877" y="816429"/>
            <a:ext cx="4888272" cy="2890911"/>
          </a:xfrm>
          <a:prstGeom prst="rect">
            <a:avLst/>
          </a:prstGeom>
        </p:spPr>
      </p:pic>
      <p:pic>
        <p:nvPicPr>
          <p:cNvPr id="13" name="Imagen 12" descr="Imagen que contiene dibujo&#10;&#10;Descripción generada automáticamente">
            <a:extLst>
              <a:ext uri="{FF2B5EF4-FFF2-40B4-BE49-F238E27FC236}">
                <a16:creationId xmlns:a16="http://schemas.microsoft.com/office/drawing/2014/main" id="{87F01DBE-CBFB-4CA9-B057-BB3A6B0D689A}"/>
              </a:ext>
            </a:extLst>
          </p:cNvPr>
          <p:cNvPicPr>
            <a:picLocks noChangeAspect="1"/>
          </p:cNvPicPr>
          <p:nvPr/>
        </p:nvPicPr>
        <p:blipFill rotWithShape="1">
          <a:blip r:embed="rId4">
            <a:extLst>
              <a:ext uri="{28A0092B-C50C-407E-A947-70E740481C1C}">
                <a14:useLocalDpi xmlns:a14="http://schemas.microsoft.com/office/drawing/2010/main" val="0"/>
              </a:ext>
            </a:extLst>
          </a:blip>
          <a:srcRect l="25397" t="65768" r="23782"/>
          <a:stretch/>
        </p:blipFill>
        <p:spPr>
          <a:xfrm>
            <a:off x="709983" y="3589534"/>
            <a:ext cx="4980436" cy="2961526"/>
          </a:xfrm>
          <a:prstGeom prst="rect">
            <a:avLst/>
          </a:prstGeom>
        </p:spPr>
      </p:pic>
      <p:sp>
        <p:nvSpPr>
          <p:cNvPr id="14" name="CuadroTexto 13">
            <a:extLst>
              <a:ext uri="{FF2B5EF4-FFF2-40B4-BE49-F238E27FC236}">
                <a16:creationId xmlns:a16="http://schemas.microsoft.com/office/drawing/2014/main" id="{C9DAC00A-5217-421A-8B5B-BF9D9260A793}"/>
              </a:ext>
            </a:extLst>
          </p:cNvPr>
          <p:cNvSpPr txBox="1"/>
          <p:nvPr/>
        </p:nvSpPr>
        <p:spPr>
          <a:xfrm rot="16200000">
            <a:off x="-16622" y="2141540"/>
            <a:ext cx="1506415" cy="267520"/>
          </a:xfrm>
          <a:prstGeom prst="rect">
            <a:avLst/>
          </a:prstGeom>
          <a:noFill/>
        </p:spPr>
        <p:txBody>
          <a:bodyPr wrap="square" rtlCol="0">
            <a:spAutoFit/>
          </a:bodyPr>
          <a:lstStyle/>
          <a:p>
            <a:r>
              <a:rPr lang="es-ES" sz="1100" b="1" dirty="0"/>
              <a:t>BSM</a:t>
            </a:r>
            <a:r>
              <a:rPr lang="es-ES" sz="1100" dirty="0"/>
              <a:t>: masa (</a:t>
            </a:r>
            <a:r>
              <a:rPr lang="es-ES" sz="1100" dirty="0" err="1"/>
              <a:t>GEVs</a:t>
            </a:r>
            <a:r>
              <a:rPr lang="es-ES" sz="1100" dirty="0"/>
              <a:t>)</a:t>
            </a:r>
          </a:p>
        </p:txBody>
      </p:sp>
      <p:sp>
        <p:nvSpPr>
          <p:cNvPr id="15" name="CuadroTexto 14">
            <a:extLst>
              <a:ext uri="{FF2B5EF4-FFF2-40B4-BE49-F238E27FC236}">
                <a16:creationId xmlns:a16="http://schemas.microsoft.com/office/drawing/2014/main" id="{B64F3E4D-3EDB-4335-A369-A44E0B71B2B8}"/>
              </a:ext>
            </a:extLst>
          </p:cNvPr>
          <p:cNvSpPr txBox="1"/>
          <p:nvPr/>
        </p:nvSpPr>
        <p:spPr>
          <a:xfrm rot="16200000">
            <a:off x="501806" y="1264578"/>
            <a:ext cx="473257" cy="271218"/>
          </a:xfrm>
          <a:prstGeom prst="rect">
            <a:avLst/>
          </a:prstGeom>
          <a:noFill/>
        </p:spPr>
        <p:txBody>
          <a:bodyPr wrap="square" rtlCol="0">
            <a:spAutoFit/>
          </a:bodyPr>
          <a:lstStyle/>
          <a:p>
            <a:r>
              <a:rPr lang="es-ES" sz="1100" b="1" dirty="0"/>
              <a:t>SM</a:t>
            </a:r>
          </a:p>
        </p:txBody>
      </p:sp>
      <p:sp>
        <p:nvSpPr>
          <p:cNvPr id="16" name="CuadroTexto 15">
            <a:extLst>
              <a:ext uri="{FF2B5EF4-FFF2-40B4-BE49-F238E27FC236}">
                <a16:creationId xmlns:a16="http://schemas.microsoft.com/office/drawing/2014/main" id="{32F5ACE7-AC2F-406D-ACDF-DF4C05560295}"/>
              </a:ext>
            </a:extLst>
          </p:cNvPr>
          <p:cNvSpPr txBox="1"/>
          <p:nvPr/>
        </p:nvSpPr>
        <p:spPr>
          <a:xfrm rot="16200000">
            <a:off x="-14981" y="4905182"/>
            <a:ext cx="1506415" cy="267520"/>
          </a:xfrm>
          <a:prstGeom prst="rect">
            <a:avLst/>
          </a:prstGeom>
          <a:noFill/>
        </p:spPr>
        <p:txBody>
          <a:bodyPr wrap="square" rtlCol="0">
            <a:spAutoFit/>
          </a:bodyPr>
          <a:lstStyle/>
          <a:p>
            <a:r>
              <a:rPr lang="es-ES" sz="1100" b="1" dirty="0"/>
              <a:t>BSM</a:t>
            </a:r>
            <a:r>
              <a:rPr lang="es-ES" sz="1100" dirty="0"/>
              <a:t>: masa (</a:t>
            </a:r>
            <a:r>
              <a:rPr lang="es-ES" sz="1100" dirty="0" err="1"/>
              <a:t>GEVs</a:t>
            </a:r>
            <a:r>
              <a:rPr lang="es-ES" sz="1100" dirty="0"/>
              <a:t>)</a:t>
            </a:r>
          </a:p>
        </p:txBody>
      </p:sp>
      <p:sp>
        <p:nvSpPr>
          <p:cNvPr id="17" name="CuadroTexto 16">
            <a:extLst>
              <a:ext uri="{FF2B5EF4-FFF2-40B4-BE49-F238E27FC236}">
                <a16:creationId xmlns:a16="http://schemas.microsoft.com/office/drawing/2014/main" id="{01DBF6DA-F479-428B-B410-D99F24B81004}"/>
              </a:ext>
            </a:extLst>
          </p:cNvPr>
          <p:cNvSpPr txBox="1"/>
          <p:nvPr/>
        </p:nvSpPr>
        <p:spPr>
          <a:xfrm rot="16200000">
            <a:off x="503447" y="4028220"/>
            <a:ext cx="473257" cy="271218"/>
          </a:xfrm>
          <a:prstGeom prst="rect">
            <a:avLst/>
          </a:prstGeom>
          <a:noFill/>
        </p:spPr>
        <p:txBody>
          <a:bodyPr wrap="square" rtlCol="0">
            <a:spAutoFit/>
          </a:bodyPr>
          <a:lstStyle/>
          <a:p>
            <a:r>
              <a:rPr lang="es-ES" sz="1100" b="1" dirty="0"/>
              <a:t>SM</a:t>
            </a:r>
          </a:p>
        </p:txBody>
      </p:sp>
      <p:sp>
        <p:nvSpPr>
          <p:cNvPr id="18" name="Rectángulo 17">
            <a:extLst>
              <a:ext uri="{FF2B5EF4-FFF2-40B4-BE49-F238E27FC236}">
                <a16:creationId xmlns:a16="http://schemas.microsoft.com/office/drawing/2014/main" id="{0DEF8468-33DE-4673-A9FA-1701F1B5A7ED}"/>
              </a:ext>
            </a:extLst>
          </p:cNvPr>
          <p:cNvSpPr/>
          <p:nvPr/>
        </p:nvSpPr>
        <p:spPr>
          <a:xfrm>
            <a:off x="7729765" y="1209137"/>
            <a:ext cx="4125557" cy="1477328"/>
          </a:xfrm>
          <a:prstGeom prst="rect">
            <a:avLst/>
          </a:prstGeom>
        </p:spPr>
        <p:txBody>
          <a:bodyPr wrap="square">
            <a:spAutoFit/>
          </a:bodyPr>
          <a:lstStyle/>
          <a:p>
            <a:r>
              <a:rPr lang="es-ES" b="1" dirty="0"/>
              <a:t>Mejores resultados </a:t>
            </a:r>
            <a:r>
              <a:rPr lang="es-ES" dirty="0"/>
              <a:t>para: </a:t>
            </a:r>
          </a:p>
          <a:p>
            <a:pPr marL="285750" indent="-285750">
              <a:buFontTx/>
              <a:buChar char="-"/>
            </a:pPr>
            <a:r>
              <a:rPr lang="es-ES" dirty="0"/>
              <a:t>RN no parametrizada (separando el parámetro masa)  </a:t>
            </a:r>
          </a:p>
          <a:p>
            <a:pPr marL="285750" indent="-285750">
              <a:buFontTx/>
              <a:buChar char="-"/>
            </a:pPr>
            <a:r>
              <a:rPr lang="es-ES" b="1" dirty="0"/>
              <a:t>RN parametrizada entrenando con la masa de test</a:t>
            </a:r>
          </a:p>
        </p:txBody>
      </p:sp>
      <p:sp>
        <p:nvSpPr>
          <p:cNvPr id="19" name="Rectángulo 18">
            <a:extLst>
              <a:ext uri="{FF2B5EF4-FFF2-40B4-BE49-F238E27FC236}">
                <a16:creationId xmlns:a16="http://schemas.microsoft.com/office/drawing/2014/main" id="{35ED8506-158C-4866-AA8F-305C6E5067E6}"/>
              </a:ext>
            </a:extLst>
          </p:cNvPr>
          <p:cNvSpPr/>
          <p:nvPr/>
        </p:nvSpPr>
        <p:spPr>
          <a:xfrm>
            <a:off x="7789218" y="2874705"/>
            <a:ext cx="3848453" cy="923330"/>
          </a:xfrm>
          <a:prstGeom prst="rect">
            <a:avLst/>
          </a:prstGeom>
        </p:spPr>
        <p:txBody>
          <a:bodyPr wrap="square">
            <a:spAutoFit/>
          </a:bodyPr>
          <a:lstStyle/>
          <a:p>
            <a:r>
              <a:rPr lang="es-ES" dirty="0"/>
              <a:t>Peores resultados RN no parametrizada sin separar el parámetro masa</a:t>
            </a:r>
          </a:p>
        </p:txBody>
      </p:sp>
      <p:sp>
        <p:nvSpPr>
          <p:cNvPr id="20" name="Rectángulo 19">
            <a:extLst>
              <a:ext uri="{FF2B5EF4-FFF2-40B4-BE49-F238E27FC236}">
                <a16:creationId xmlns:a16="http://schemas.microsoft.com/office/drawing/2014/main" id="{3E3D76F7-29BF-4D74-9959-35D60C331EE7}"/>
              </a:ext>
            </a:extLst>
          </p:cNvPr>
          <p:cNvSpPr/>
          <p:nvPr/>
        </p:nvSpPr>
        <p:spPr>
          <a:xfrm>
            <a:off x="7868315" y="4075628"/>
            <a:ext cx="3690257" cy="923330"/>
          </a:xfrm>
          <a:prstGeom prst="rect">
            <a:avLst/>
          </a:prstGeom>
        </p:spPr>
        <p:txBody>
          <a:bodyPr wrap="square">
            <a:spAutoFit/>
          </a:bodyPr>
          <a:lstStyle/>
          <a:p>
            <a:r>
              <a:rPr lang="es-ES" dirty="0"/>
              <a:t>Muy buenos resultados para RN parametrizada sin entrenar con la masa de test, excepto a 500 </a:t>
            </a:r>
            <a:r>
              <a:rPr lang="es-ES" dirty="0" err="1"/>
              <a:t>GEVs</a:t>
            </a:r>
            <a:endParaRPr lang="es-ES" dirty="0"/>
          </a:p>
        </p:txBody>
      </p:sp>
      <p:sp>
        <p:nvSpPr>
          <p:cNvPr id="21" name="Rectángulo 20">
            <a:extLst>
              <a:ext uri="{FF2B5EF4-FFF2-40B4-BE49-F238E27FC236}">
                <a16:creationId xmlns:a16="http://schemas.microsoft.com/office/drawing/2014/main" id="{A6C2283C-9307-4EBB-8536-39195B125A8B}"/>
              </a:ext>
            </a:extLst>
          </p:cNvPr>
          <p:cNvSpPr/>
          <p:nvPr/>
        </p:nvSpPr>
        <p:spPr>
          <a:xfrm>
            <a:off x="8006379" y="5648863"/>
            <a:ext cx="3079917" cy="646331"/>
          </a:xfrm>
          <a:prstGeom prst="rect">
            <a:avLst/>
          </a:prstGeom>
        </p:spPr>
        <p:txBody>
          <a:bodyPr wrap="square">
            <a:spAutoFit/>
          </a:bodyPr>
          <a:lstStyle/>
          <a:p>
            <a:r>
              <a:rPr lang="es-ES" b="1" dirty="0"/>
              <a:t>El modelo interpola bien excepto a masas muy bajas</a:t>
            </a:r>
          </a:p>
        </p:txBody>
      </p:sp>
      <p:sp>
        <p:nvSpPr>
          <p:cNvPr id="22" name="Flecha: a la derecha 21">
            <a:extLst>
              <a:ext uri="{FF2B5EF4-FFF2-40B4-BE49-F238E27FC236}">
                <a16:creationId xmlns:a16="http://schemas.microsoft.com/office/drawing/2014/main" id="{F2D8F01F-205C-46E9-9B9B-6012D31D89D9}"/>
              </a:ext>
            </a:extLst>
          </p:cNvPr>
          <p:cNvSpPr/>
          <p:nvPr/>
        </p:nvSpPr>
        <p:spPr>
          <a:xfrm rot="5400000" flipV="1">
            <a:off x="9299761" y="5257010"/>
            <a:ext cx="315467" cy="133801"/>
          </a:xfrm>
          <a:prstGeom prst="rightArrow">
            <a:avLst/>
          </a:prstGeom>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23" name="CuadroTexto 22">
            <a:extLst>
              <a:ext uri="{FF2B5EF4-FFF2-40B4-BE49-F238E27FC236}">
                <a16:creationId xmlns:a16="http://schemas.microsoft.com/office/drawing/2014/main" id="{43ED9DE0-DCC5-4090-93F2-19F1E875F319}"/>
              </a:ext>
            </a:extLst>
          </p:cNvPr>
          <p:cNvSpPr txBox="1"/>
          <p:nvPr/>
        </p:nvSpPr>
        <p:spPr>
          <a:xfrm>
            <a:off x="372533" y="124179"/>
            <a:ext cx="3632726" cy="400110"/>
          </a:xfrm>
          <a:prstGeom prst="rect">
            <a:avLst/>
          </a:prstGeom>
          <a:noFill/>
        </p:spPr>
        <p:txBody>
          <a:bodyPr wrap="none" rtlCol="0">
            <a:spAutoFit/>
          </a:bodyPr>
          <a:lstStyle/>
          <a:p>
            <a:r>
              <a:rPr lang="es-ES" sz="2000" dirty="0"/>
              <a:t>MODELOS PARAMETRIZADOS</a:t>
            </a:r>
            <a:endParaRPr lang="en-GB" sz="2000" dirty="0"/>
          </a:p>
        </p:txBody>
      </p:sp>
    </p:spTree>
    <p:extLst>
      <p:ext uri="{BB962C8B-B14F-4D97-AF65-F5344CB8AC3E}">
        <p14:creationId xmlns:p14="http://schemas.microsoft.com/office/powerpoint/2010/main" val="421463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2143536" cy="400110"/>
          </a:xfrm>
          <a:prstGeom prst="rect">
            <a:avLst/>
          </a:prstGeom>
          <a:noFill/>
        </p:spPr>
        <p:txBody>
          <a:bodyPr wrap="none" rtlCol="0">
            <a:spAutoFit/>
          </a:bodyPr>
          <a:lstStyle/>
          <a:p>
            <a:r>
              <a:rPr lang="es-ES" sz="2000" dirty="0"/>
              <a:t>LINEAS FUTURAS</a:t>
            </a:r>
            <a:endParaRPr lang="en-GB" sz="2000" dirty="0"/>
          </a:p>
        </p:txBody>
      </p:sp>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2">
            <a:extLst>
              <a:ext uri="{FF2B5EF4-FFF2-40B4-BE49-F238E27FC236}">
                <a16:creationId xmlns:a16="http://schemas.microsoft.com/office/drawing/2014/main" id="{856A3811-024D-40BE-B7AE-308577D46B9D}"/>
              </a:ext>
            </a:extLst>
          </p:cNvPr>
          <p:cNvSpPr>
            <a:spLocks noChangeAspect="1" noChangeArrowheads="1"/>
          </p:cNvSpPr>
          <p:nvPr/>
        </p:nvSpPr>
        <p:spPr bwMode="auto">
          <a:xfrm>
            <a:off x="1581616" y="-1133601"/>
            <a:ext cx="4840941" cy="48409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CuadroTexto 1">
            <a:extLst>
              <a:ext uri="{FF2B5EF4-FFF2-40B4-BE49-F238E27FC236}">
                <a16:creationId xmlns:a16="http://schemas.microsoft.com/office/drawing/2014/main" id="{3DC14FD5-D83C-407E-BFAF-9A72DCDC1035}"/>
              </a:ext>
            </a:extLst>
          </p:cNvPr>
          <p:cNvSpPr txBox="1"/>
          <p:nvPr/>
        </p:nvSpPr>
        <p:spPr>
          <a:xfrm>
            <a:off x="400091" y="1059047"/>
            <a:ext cx="11087018" cy="2585323"/>
          </a:xfrm>
          <a:prstGeom prst="rect">
            <a:avLst/>
          </a:prstGeom>
          <a:noFill/>
        </p:spPr>
        <p:txBody>
          <a:bodyPr wrap="square" rtlCol="0">
            <a:spAutoFit/>
          </a:bodyPr>
          <a:lstStyle/>
          <a:p>
            <a:r>
              <a:rPr lang="es-ES" b="1" dirty="0"/>
              <a:t>Antes de utilizar datos reales del CERN se podría mejorar este estudio mediante: </a:t>
            </a:r>
            <a:endParaRPr lang="es-ES" dirty="0"/>
          </a:p>
          <a:p>
            <a:endParaRPr lang="es-ES" dirty="0"/>
          </a:p>
          <a:p>
            <a:pPr marL="285750" indent="-285750">
              <a:buFont typeface="Wingdings" panose="05000000000000000000" pitchFamily="2" charset="2"/>
              <a:buChar char="Ø"/>
            </a:pPr>
            <a:r>
              <a:rPr lang="es-ES" b="1" dirty="0"/>
              <a:t>Datos simulados más detallados</a:t>
            </a:r>
            <a:r>
              <a:rPr lang="es-ES" dirty="0"/>
              <a:t>.  Características de todos los jets</a:t>
            </a:r>
          </a:p>
          <a:p>
            <a:pPr marL="285750" indent="-285750">
              <a:buFont typeface="Wingdings" panose="05000000000000000000" pitchFamily="2" charset="2"/>
              <a:buChar char="Ø"/>
            </a:pPr>
            <a:endParaRPr lang="es-ES" b="1" dirty="0"/>
          </a:p>
          <a:p>
            <a:pPr marL="285750" indent="-285750">
              <a:buFont typeface="Wingdings" panose="05000000000000000000" pitchFamily="2" charset="2"/>
              <a:buChar char="Ø"/>
            </a:pPr>
            <a:r>
              <a:rPr lang="es-ES" b="1" dirty="0"/>
              <a:t>Etiquetado b-tag más realista, probabilidades de que un jet sea o no b</a:t>
            </a:r>
          </a:p>
          <a:p>
            <a:endParaRPr lang="es-ES" b="1" dirty="0"/>
          </a:p>
          <a:p>
            <a:pPr marL="285750" indent="-285750">
              <a:buFont typeface="Wingdings" panose="05000000000000000000" pitchFamily="2" charset="2"/>
              <a:buChar char="Ø"/>
            </a:pPr>
            <a:r>
              <a:rPr lang="es-ES" dirty="0"/>
              <a:t>Simulaciones de masas diferentes (sobre todo en bajas energías) </a:t>
            </a:r>
          </a:p>
          <a:p>
            <a:endParaRPr lang="es-ES" dirty="0"/>
          </a:p>
          <a:p>
            <a:pPr marL="285750" indent="-285750">
              <a:buFont typeface="Wingdings" panose="05000000000000000000" pitchFamily="2" charset="2"/>
              <a:buChar char="Ø"/>
            </a:pPr>
            <a:r>
              <a:rPr lang="es-ES" b="1" dirty="0"/>
              <a:t>Experimentos con clases desbalanceadas.</a:t>
            </a:r>
            <a:r>
              <a:rPr lang="es-ES" dirty="0"/>
              <a:t> Donde la señal sea mucho menor que el ruido</a:t>
            </a:r>
          </a:p>
        </p:txBody>
      </p:sp>
    </p:spTree>
    <p:extLst>
      <p:ext uri="{BB962C8B-B14F-4D97-AF65-F5344CB8AC3E}">
        <p14:creationId xmlns:p14="http://schemas.microsoft.com/office/powerpoint/2010/main" val="1317169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2103461" cy="400110"/>
          </a:xfrm>
          <a:prstGeom prst="rect">
            <a:avLst/>
          </a:prstGeom>
          <a:noFill/>
        </p:spPr>
        <p:txBody>
          <a:bodyPr wrap="none" rtlCol="0">
            <a:spAutoFit/>
          </a:bodyPr>
          <a:lstStyle/>
          <a:p>
            <a:r>
              <a:rPr lang="es-ES" sz="2000" dirty="0"/>
              <a:t>CONCLUSIONES</a:t>
            </a:r>
            <a:endParaRPr lang="en-GB" sz="2000" dirty="0"/>
          </a:p>
        </p:txBody>
      </p:sp>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DFB9B773-CB0D-4D37-BAFD-C4DC77F498E3}"/>
                  </a:ext>
                </a:extLst>
              </p:cNvPr>
              <p:cNvSpPr txBox="1"/>
              <p:nvPr/>
            </p:nvSpPr>
            <p:spPr>
              <a:xfrm>
                <a:off x="372533" y="889843"/>
                <a:ext cx="11576957" cy="5078313"/>
              </a:xfrm>
              <a:prstGeom prst="rect">
                <a:avLst/>
              </a:prstGeom>
              <a:noFill/>
            </p:spPr>
            <p:txBody>
              <a:bodyPr wrap="square" rtlCol="0">
                <a:spAutoFit/>
              </a:bodyPr>
              <a:lstStyle/>
              <a:p>
                <a:r>
                  <a:rPr lang="es-ES" b="1" dirty="0"/>
                  <a:t>Estudio </a:t>
                </a:r>
                <a14:m>
                  <m:oMath xmlns:m="http://schemas.openxmlformats.org/officeDocument/2006/math">
                    <m:r>
                      <a:rPr lang="es-ES" b="1" i="1" dirty="0" smtClean="0">
                        <a:latin typeface="Cambria Math" panose="02040503050406030204" pitchFamily="18" charset="0"/>
                      </a:rPr>
                      <m:t>𝒕</m:t>
                    </m:r>
                    <m:acc>
                      <m:accPr>
                        <m:chr m:val="̅"/>
                        <m:ctrlPr>
                          <a:rPr lang="es-ES" b="1" i="1" dirty="0" smtClean="0">
                            <a:latin typeface="Cambria Math" panose="02040503050406030204" pitchFamily="18" charset="0"/>
                          </a:rPr>
                        </m:ctrlPr>
                      </m:accPr>
                      <m:e>
                        <m:r>
                          <a:rPr lang="es-ES" b="1" i="1" dirty="0" smtClean="0">
                            <a:latin typeface="Cambria Math" panose="02040503050406030204" pitchFamily="18" charset="0"/>
                          </a:rPr>
                          <m:t>𝒕</m:t>
                        </m:r>
                      </m:e>
                    </m:acc>
                  </m:oMath>
                </a14:m>
                <a:r>
                  <a:rPr lang="es-ES" b="1" dirty="0"/>
                  <a:t> del experimento ATLAS</a:t>
                </a:r>
                <a:r>
                  <a:rPr lang="es-ES" dirty="0"/>
                  <a:t>: un proyecto ambicioso de búsqueda de nueva física  donde se pueden utilizar técnicas ML. </a:t>
                </a:r>
              </a:p>
              <a:p>
                <a:endParaRPr lang="es-ES" dirty="0"/>
              </a:p>
              <a:p>
                <a:pPr marL="285750" indent="-285750">
                  <a:buFont typeface="Wingdings" panose="05000000000000000000" pitchFamily="2" charset="2"/>
                  <a:buChar char="Ø"/>
                </a:pPr>
                <a:r>
                  <a:rPr lang="es-ES" dirty="0"/>
                  <a:t>Variables más importantes: </a:t>
                </a:r>
                <a:r>
                  <a:rPr lang="es-ES" b="1" dirty="0"/>
                  <a:t>momento transversal del jet mas energético y masa invariante final reconstruida </a:t>
                </a:r>
              </a:p>
              <a:p>
                <a:endParaRPr lang="es-ES" b="1" dirty="0"/>
              </a:p>
              <a:p>
                <a:pPr marL="285750" indent="-285750">
                  <a:buFont typeface="Wingdings" panose="05000000000000000000" pitchFamily="2" charset="2"/>
                  <a:buChar char="Ø"/>
                </a:pPr>
                <a:r>
                  <a:rPr lang="es-ES" b="1" dirty="0"/>
                  <a:t>Bajo acierto </a:t>
                </a:r>
                <a:r>
                  <a:rPr lang="es-ES" dirty="0"/>
                  <a:t>de los clasificadores en simulaciones con regímenes de </a:t>
                </a:r>
                <a:r>
                  <a:rPr lang="es-ES" b="1" dirty="0"/>
                  <a:t>bajas masas. Problema resuelto a masas altas. </a:t>
                </a:r>
              </a:p>
              <a:p>
                <a:endParaRPr lang="es-ES" b="1" dirty="0"/>
              </a:p>
              <a:p>
                <a:pPr marL="285750" indent="-285750">
                  <a:buFont typeface="Wingdings" panose="05000000000000000000" pitchFamily="2" charset="2"/>
                  <a:buChar char="Ø"/>
                </a:pPr>
                <a:r>
                  <a:rPr lang="es-ES" dirty="0"/>
                  <a:t>Modelos con mayor acierto: </a:t>
                </a:r>
                <a:r>
                  <a:rPr lang="es-ES" b="1" dirty="0"/>
                  <a:t>RNN y </a:t>
                </a:r>
                <a:r>
                  <a:rPr lang="es-ES" b="1" dirty="0" err="1"/>
                  <a:t>Random</a:t>
                </a:r>
                <a:r>
                  <a:rPr lang="es-ES" b="1" dirty="0"/>
                  <a:t> Forest </a:t>
                </a:r>
              </a:p>
              <a:p>
                <a:endParaRPr lang="es-ES" dirty="0"/>
              </a:p>
              <a:p>
                <a:pPr marL="285750" indent="-285750">
                  <a:buFont typeface="Wingdings" panose="05000000000000000000" pitchFamily="2" charset="2"/>
                  <a:buChar char="Ø"/>
                </a:pPr>
                <a:r>
                  <a:rPr lang="es-ES" b="1" dirty="0" err="1"/>
                  <a:t>b_tag</a:t>
                </a:r>
                <a:r>
                  <a:rPr lang="es-ES" b="1" dirty="0"/>
                  <a:t>: buenos resultados cuando hay menos de un 35% de datos mal etiquetados</a:t>
                </a:r>
              </a:p>
              <a:p>
                <a:endParaRPr lang="es-ES" dirty="0"/>
              </a:p>
              <a:p>
                <a:pPr marL="285750" indent="-285750">
                  <a:buFont typeface="Wingdings" panose="05000000000000000000" pitchFamily="2" charset="2"/>
                  <a:buChar char="Ø"/>
                </a:pPr>
                <a:r>
                  <a:rPr lang="es-ES" dirty="0"/>
                  <a:t>Redes parametrizadas:  </a:t>
                </a:r>
                <a:r>
                  <a:rPr lang="es-ES" b="1" dirty="0"/>
                  <a:t>interpolan bien excepto en masas muy bajas </a:t>
                </a:r>
              </a:p>
              <a:p>
                <a:pPr marL="285750" indent="-285750">
                  <a:buFont typeface="Wingdings" panose="05000000000000000000" pitchFamily="2" charset="2"/>
                  <a:buChar char="Ø"/>
                </a:pPr>
                <a:endParaRPr lang="es-ES" dirty="0"/>
              </a:p>
              <a:p>
                <a:pPr marL="285750" indent="-285750">
                  <a:buFont typeface="Wingdings" panose="05000000000000000000" pitchFamily="2" charset="2"/>
                  <a:buChar char="Ø"/>
                </a:pPr>
                <a:r>
                  <a:rPr lang="es-ES" b="1" dirty="0" err="1"/>
                  <a:t>Lineas</a:t>
                </a:r>
                <a:r>
                  <a:rPr lang="es-ES" b="1" dirty="0"/>
                  <a:t> futuras: estudio con datos más detallados.</a:t>
                </a:r>
                <a:r>
                  <a:rPr lang="es-ES" dirty="0"/>
                  <a:t> Necesario un análisis con clases desbalanceadas e información de los todos los jets</a:t>
                </a:r>
              </a:p>
              <a:p>
                <a:pPr marL="285750" indent="-285750">
                  <a:buFontTx/>
                  <a:buChar char="-"/>
                </a:pPr>
                <a:endParaRPr lang="es-ES" dirty="0"/>
              </a:p>
            </p:txBody>
          </p:sp>
        </mc:Choice>
        <mc:Fallback xmlns="">
          <p:sp>
            <p:nvSpPr>
              <p:cNvPr id="2" name="CuadroTexto 1">
                <a:extLst>
                  <a:ext uri="{FF2B5EF4-FFF2-40B4-BE49-F238E27FC236}">
                    <a16:creationId xmlns:a16="http://schemas.microsoft.com/office/drawing/2014/main" id="{DFB9B773-CB0D-4D37-BAFD-C4DC77F498E3}"/>
                  </a:ext>
                </a:extLst>
              </p:cNvPr>
              <p:cNvSpPr txBox="1">
                <a:spLocks noRot="1" noChangeAspect="1" noMove="1" noResize="1" noEditPoints="1" noAdjustHandles="1" noChangeArrowheads="1" noChangeShapeType="1" noTextEdit="1"/>
              </p:cNvSpPr>
              <p:nvPr/>
            </p:nvSpPr>
            <p:spPr>
              <a:xfrm>
                <a:off x="372533" y="889843"/>
                <a:ext cx="11576957" cy="5078313"/>
              </a:xfrm>
              <a:prstGeom prst="rect">
                <a:avLst/>
              </a:prstGeom>
              <a:blipFill>
                <a:blip r:embed="rId3"/>
                <a:stretch>
                  <a:fillRect l="-421" t="-720" r="-895"/>
                </a:stretch>
              </a:blipFill>
            </p:spPr>
            <p:txBody>
              <a:bodyPr/>
              <a:lstStyle/>
              <a:p>
                <a:r>
                  <a:rPr lang="es-ES">
                    <a:noFill/>
                  </a:rPr>
                  <a:t> </a:t>
                </a:r>
              </a:p>
            </p:txBody>
          </p:sp>
        </mc:Fallback>
      </mc:AlternateContent>
    </p:spTree>
    <p:extLst>
      <p:ext uri="{BB962C8B-B14F-4D97-AF65-F5344CB8AC3E}">
        <p14:creationId xmlns:p14="http://schemas.microsoft.com/office/powerpoint/2010/main" val="2788366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2103461" cy="400110"/>
          </a:xfrm>
          <a:prstGeom prst="rect">
            <a:avLst/>
          </a:prstGeom>
          <a:noFill/>
        </p:spPr>
        <p:txBody>
          <a:bodyPr wrap="none" rtlCol="0">
            <a:spAutoFit/>
          </a:bodyPr>
          <a:lstStyle/>
          <a:p>
            <a:r>
              <a:rPr lang="es-ES" sz="2000" dirty="0"/>
              <a:t>CONCLUSIONES</a:t>
            </a:r>
            <a:endParaRPr lang="en-GB" sz="2000" dirty="0"/>
          </a:p>
        </p:txBody>
      </p:sp>
      <p:sp>
        <p:nvSpPr>
          <p:cNvPr id="6" name="CuadroTexto 5">
            <a:extLst>
              <a:ext uri="{FF2B5EF4-FFF2-40B4-BE49-F238E27FC236}">
                <a16:creationId xmlns:a16="http://schemas.microsoft.com/office/drawing/2014/main" id="{94BFB0E5-3393-4DF4-AB63-04F6A7F6AF33}"/>
              </a:ext>
            </a:extLst>
          </p:cNvPr>
          <p:cNvSpPr txBox="1"/>
          <p:nvPr/>
        </p:nvSpPr>
        <p:spPr>
          <a:xfrm>
            <a:off x="7193468" y="121343"/>
            <a:ext cx="4661854" cy="400110"/>
          </a:xfrm>
          <a:prstGeom prst="rect">
            <a:avLst/>
          </a:prstGeom>
          <a:noFill/>
        </p:spPr>
        <p:txBody>
          <a:bodyPr wrap="none" rtlCol="0">
            <a:spAutoFit/>
          </a:bodyPr>
          <a:lstStyle/>
          <a:p>
            <a:r>
              <a:rPr lang="es-ES" sz="2000"/>
              <a:t>Machine learning en el experimento ATLAS</a:t>
            </a:r>
            <a:endParaRPr lang="en-GB" sz="2000" dirty="0"/>
          </a:p>
        </p:txBody>
      </p:sp>
      <p:sp>
        <p:nvSpPr>
          <p:cNvPr id="7" name="AutoShape 4">
            <a:extLst>
              <a:ext uri="{FF2B5EF4-FFF2-40B4-BE49-F238E27FC236}">
                <a16:creationId xmlns:a16="http://schemas.microsoft.com/office/drawing/2014/main" id="{A979047A-AE6F-4C51-BED1-91F12C8E9364}"/>
              </a:ext>
            </a:extLst>
          </p:cNvPr>
          <p:cNvSpPr>
            <a:spLocks noChangeAspect="1" noChangeArrowheads="1"/>
          </p:cNvSpPr>
          <p:nvPr/>
        </p:nvSpPr>
        <p:spPr bwMode="auto">
          <a:xfrm>
            <a:off x="5943600" y="-544158"/>
            <a:ext cx="4125558" cy="41255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DFB9B773-CB0D-4D37-BAFD-C4DC77F498E3}"/>
                  </a:ext>
                </a:extLst>
              </p:cNvPr>
              <p:cNvSpPr txBox="1"/>
              <p:nvPr/>
            </p:nvSpPr>
            <p:spPr>
              <a:xfrm>
                <a:off x="372533" y="889843"/>
                <a:ext cx="11576957" cy="5078313"/>
              </a:xfrm>
              <a:prstGeom prst="rect">
                <a:avLst/>
              </a:prstGeom>
              <a:noFill/>
            </p:spPr>
            <p:txBody>
              <a:bodyPr wrap="square" rtlCol="0">
                <a:spAutoFit/>
              </a:bodyPr>
              <a:lstStyle/>
              <a:p>
                <a:r>
                  <a:rPr lang="es-ES" b="1" dirty="0"/>
                  <a:t>Estudio </a:t>
                </a:r>
                <a14:m>
                  <m:oMath xmlns:m="http://schemas.openxmlformats.org/officeDocument/2006/math">
                    <m:r>
                      <a:rPr lang="es-ES" b="1" i="1" dirty="0" smtClean="0">
                        <a:latin typeface="Cambria Math" panose="02040503050406030204" pitchFamily="18" charset="0"/>
                      </a:rPr>
                      <m:t>𝒕</m:t>
                    </m:r>
                    <m:acc>
                      <m:accPr>
                        <m:chr m:val="̅"/>
                        <m:ctrlPr>
                          <a:rPr lang="es-ES" b="1" i="1" dirty="0" smtClean="0">
                            <a:latin typeface="Cambria Math" panose="02040503050406030204" pitchFamily="18" charset="0"/>
                          </a:rPr>
                        </m:ctrlPr>
                      </m:accPr>
                      <m:e>
                        <m:r>
                          <a:rPr lang="es-ES" b="1" i="1" dirty="0" smtClean="0">
                            <a:latin typeface="Cambria Math" panose="02040503050406030204" pitchFamily="18" charset="0"/>
                          </a:rPr>
                          <m:t>𝒕</m:t>
                        </m:r>
                      </m:e>
                    </m:acc>
                  </m:oMath>
                </a14:m>
                <a:r>
                  <a:rPr lang="es-ES" b="1" dirty="0"/>
                  <a:t> del experimento ATLAS</a:t>
                </a:r>
                <a:r>
                  <a:rPr lang="es-ES" dirty="0"/>
                  <a:t>: un proyecto ambicioso de búsqueda de nueva física  donde se pueden utilizar técnicas ML. </a:t>
                </a:r>
              </a:p>
              <a:p>
                <a:endParaRPr lang="es-ES" dirty="0"/>
              </a:p>
              <a:p>
                <a:pPr marL="285750" indent="-285750">
                  <a:buFont typeface="Wingdings" panose="05000000000000000000" pitchFamily="2" charset="2"/>
                  <a:buChar char="Ø"/>
                </a:pPr>
                <a:r>
                  <a:rPr lang="es-ES" dirty="0"/>
                  <a:t>Variables más importantes: </a:t>
                </a:r>
                <a:r>
                  <a:rPr lang="es-ES" b="1" dirty="0"/>
                  <a:t>momento transversal del jet mas energético y masa invariante final reconstruida </a:t>
                </a:r>
              </a:p>
              <a:p>
                <a:endParaRPr lang="es-ES" b="1" dirty="0"/>
              </a:p>
              <a:p>
                <a:pPr marL="285750" indent="-285750">
                  <a:buFont typeface="Wingdings" panose="05000000000000000000" pitchFamily="2" charset="2"/>
                  <a:buChar char="Ø"/>
                </a:pPr>
                <a:r>
                  <a:rPr lang="es-ES" b="1" dirty="0"/>
                  <a:t>Bajo acierto </a:t>
                </a:r>
                <a:r>
                  <a:rPr lang="es-ES" dirty="0"/>
                  <a:t>de los clasificadores en simulaciones con regímenes de </a:t>
                </a:r>
                <a:r>
                  <a:rPr lang="es-ES" b="1" dirty="0"/>
                  <a:t>bajas masas. Problema resuelto a masas altas. </a:t>
                </a:r>
              </a:p>
              <a:p>
                <a:endParaRPr lang="es-ES" b="1" dirty="0"/>
              </a:p>
              <a:p>
                <a:pPr marL="285750" indent="-285750">
                  <a:buFont typeface="Wingdings" panose="05000000000000000000" pitchFamily="2" charset="2"/>
                  <a:buChar char="Ø"/>
                </a:pPr>
                <a:r>
                  <a:rPr lang="es-ES" dirty="0"/>
                  <a:t>Modelos con mayor acierto: </a:t>
                </a:r>
                <a:r>
                  <a:rPr lang="es-ES" b="1" dirty="0"/>
                  <a:t>RNN y </a:t>
                </a:r>
                <a:r>
                  <a:rPr lang="es-ES" b="1" dirty="0" err="1"/>
                  <a:t>Random</a:t>
                </a:r>
                <a:r>
                  <a:rPr lang="es-ES" b="1" dirty="0"/>
                  <a:t> Forest </a:t>
                </a:r>
              </a:p>
              <a:p>
                <a:endParaRPr lang="es-ES" dirty="0"/>
              </a:p>
              <a:p>
                <a:pPr marL="285750" indent="-285750">
                  <a:buFont typeface="Wingdings" panose="05000000000000000000" pitchFamily="2" charset="2"/>
                  <a:buChar char="Ø"/>
                </a:pPr>
                <a:r>
                  <a:rPr lang="es-ES" b="1" dirty="0" err="1"/>
                  <a:t>b_tag</a:t>
                </a:r>
                <a:r>
                  <a:rPr lang="es-ES" b="1" dirty="0"/>
                  <a:t>: buenos resultados cuando hay menos de un 35% de datos mal etiquetados</a:t>
                </a:r>
              </a:p>
              <a:p>
                <a:endParaRPr lang="es-ES" dirty="0"/>
              </a:p>
              <a:p>
                <a:pPr marL="285750" indent="-285750">
                  <a:buFont typeface="Wingdings" panose="05000000000000000000" pitchFamily="2" charset="2"/>
                  <a:buChar char="Ø"/>
                </a:pPr>
                <a:r>
                  <a:rPr lang="es-ES" dirty="0"/>
                  <a:t>Redes parametrizadas:  </a:t>
                </a:r>
                <a:r>
                  <a:rPr lang="es-ES" b="1" dirty="0"/>
                  <a:t>interpolan bien excepto en masas muy bajas </a:t>
                </a:r>
              </a:p>
              <a:p>
                <a:pPr marL="285750" indent="-285750">
                  <a:buFont typeface="Wingdings" panose="05000000000000000000" pitchFamily="2" charset="2"/>
                  <a:buChar char="Ø"/>
                </a:pPr>
                <a:endParaRPr lang="es-ES" dirty="0"/>
              </a:p>
              <a:p>
                <a:pPr marL="285750" indent="-285750">
                  <a:buFont typeface="Wingdings" panose="05000000000000000000" pitchFamily="2" charset="2"/>
                  <a:buChar char="Ø"/>
                </a:pPr>
                <a:r>
                  <a:rPr lang="es-ES" b="1" dirty="0" err="1"/>
                  <a:t>Lineas</a:t>
                </a:r>
                <a:r>
                  <a:rPr lang="es-ES" b="1" dirty="0"/>
                  <a:t> futuras: estudio con datos más detallados.</a:t>
                </a:r>
                <a:r>
                  <a:rPr lang="es-ES" dirty="0"/>
                  <a:t> Necesario un análisis con clases desbalanceadas e información de los todos los jets</a:t>
                </a:r>
              </a:p>
              <a:p>
                <a:pPr marL="285750" indent="-285750">
                  <a:buFontTx/>
                  <a:buChar char="-"/>
                </a:pPr>
                <a:endParaRPr lang="es-ES" dirty="0"/>
              </a:p>
            </p:txBody>
          </p:sp>
        </mc:Choice>
        <mc:Fallback xmlns="">
          <p:sp>
            <p:nvSpPr>
              <p:cNvPr id="2" name="CuadroTexto 1">
                <a:extLst>
                  <a:ext uri="{FF2B5EF4-FFF2-40B4-BE49-F238E27FC236}">
                    <a16:creationId xmlns:a16="http://schemas.microsoft.com/office/drawing/2014/main" id="{DFB9B773-CB0D-4D37-BAFD-C4DC77F498E3}"/>
                  </a:ext>
                </a:extLst>
              </p:cNvPr>
              <p:cNvSpPr txBox="1">
                <a:spLocks noRot="1" noChangeAspect="1" noMove="1" noResize="1" noEditPoints="1" noAdjustHandles="1" noChangeArrowheads="1" noChangeShapeType="1" noTextEdit="1"/>
              </p:cNvSpPr>
              <p:nvPr/>
            </p:nvSpPr>
            <p:spPr>
              <a:xfrm>
                <a:off x="372533" y="889843"/>
                <a:ext cx="11576957" cy="5078313"/>
              </a:xfrm>
              <a:prstGeom prst="rect">
                <a:avLst/>
              </a:prstGeom>
              <a:blipFill>
                <a:blip r:embed="rId3"/>
                <a:stretch>
                  <a:fillRect l="-421" t="-720" r="-895"/>
                </a:stretch>
              </a:blipFill>
            </p:spPr>
            <p:txBody>
              <a:bodyPr/>
              <a:lstStyle/>
              <a:p>
                <a:r>
                  <a:rPr lang="es-ES">
                    <a:noFill/>
                  </a:rPr>
                  <a:t> </a:t>
                </a:r>
              </a:p>
            </p:txBody>
          </p:sp>
        </mc:Fallback>
      </mc:AlternateContent>
      <p:sp>
        <p:nvSpPr>
          <p:cNvPr id="3" name="Rectángulo 2">
            <a:extLst>
              <a:ext uri="{FF2B5EF4-FFF2-40B4-BE49-F238E27FC236}">
                <a16:creationId xmlns:a16="http://schemas.microsoft.com/office/drawing/2014/main" id="{831C8D20-6B54-4E96-AC7B-20144DCC0FC5}"/>
              </a:ext>
            </a:extLst>
          </p:cNvPr>
          <p:cNvSpPr/>
          <p:nvPr/>
        </p:nvSpPr>
        <p:spPr>
          <a:xfrm>
            <a:off x="8138148" y="5706546"/>
            <a:ext cx="3862019" cy="523220"/>
          </a:xfrm>
          <a:prstGeom prst="rect">
            <a:avLst/>
          </a:prstGeom>
        </p:spPr>
        <p:txBody>
          <a:bodyPr wrap="none">
            <a:spAutoFit/>
          </a:bodyPr>
          <a:lstStyle/>
          <a:p>
            <a:r>
              <a:rPr lang="es-ES" sz="2800" b="1" dirty="0">
                <a:solidFill>
                  <a:schemeClr val="accent2"/>
                </a:solidFill>
              </a:rPr>
              <a:t>¡MUCHAS GRACIAS!</a:t>
            </a:r>
            <a:endParaRPr lang="es-ES" sz="2800" dirty="0"/>
          </a:p>
        </p:txBody>
      </p:sp>
    </p:spTree>
    <p:extLst>
      <p:ext uri="{BB962C8B-B14F-4D97-AF65-F5344CB8AC3E}">
        <p14:creationId xmlns:p14="http://schemas.microsoft.com/office/powerpoint/2010/main" val="3941686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5945217" cy="400110"/>
          </a:xfrm>
          <a:prstGeom prst="rect">
            <a:avLst/>
          </a:prstGeom>
          <a:noFill/>
        </p:spPr>
        <p:txBody>
          <a:bodyPr wrap="none" rtlCol="0">
            <a:spAutoFit/>
          </a:bodyPr>
          <a:lstStyle/>
          <a:p>
            <a:r>
              <a:rPr lang="es-ES" sz="2000" dirty="0"/>
              <a:t>MACHINE LEARNING Y FÍSICA DE ALTAS ENERGÍAS</a:t>
            </a:r>
            <a:endParaRPr lang="en-GB" sz="2000" dirty="0"/>
          </a:p>
        </p:txBody>
      </p:sp>
      <p:sp>
        <p:nvSpPr>
          <p:cNvPr id="5" name="CuadroTexto 4">
            <a:extLst>
              <a:ext uri="{FF2B5EF4-FFF2-40B4-BE49-F238E27FC236}">
                <a16:creationId xmlns:a16="http://schemas.microsoft.com/office/drawing/2014/main" id="{9A63F73A-0B00-41B6-A0D5-5A448F4AFF0C}"/>
              </a:ext>
            </a:extLst>
          </p:cNvPr>
          <p:cNvSpPr txBox="1"/>
          <p:nvPr/>
        </p:nvSpPr>
        <p:spPr>
          <a:xfrm>
            <a:off x="8534593" y="124179"/>
            <a:ext cx="3284874" cy="400110"/>
          </a:xfrm>
          <a:prstGeom prst="rect">
            <a:avLst/>
          </a:prstGeom>
          <a:noFill/>
        </p:spPr>
        <p:txBody>
          <a:bodyPr wrap="none" rtlCol="0">
            <a:spAutoFit/>
          </a:bodyPr>
          <a:lstStyle/>
          <a:p>
            <a:r>
              <a:rPr lang="es-ES" sz="2000" dirty="0"/>
              <a:t>Física del experimento ATLAS</a:t>
            </a:r>
            <a:endParaRPr lang="en-GB" sz="2000" dirty="0"/>
          </a:p>
        </p:txBody>
      </p:sp>
      <p:sp>
        <p:nvSpPr>
          <p:cNvPr id="2" name="CuadroTexto 1">
            <a:extLst>
              <a:ext uri="{FF2B5EF4-FFF2-40B4-BE49-F238E27FC236}">
                <a16:creationId xmlns:a16="http://schemas.microsoft.com/office/drawing/2014/main" id="{FF58593D-3AEA-4512-B58C-69874AC653C5}"/>
              </a:ext>
            </a:extLst>
          </p:cNvPr>
          <p:cNvSpPr txBox="1"/>
          <p:nvPr/>
        </p:nvSpPr>
        <p:spPr>
          <a:xfrm>
            <a:off x="650789" y="3608172"/>
            <a:ext cx="184731" cy="1477328"/>
          </a:xfrm>
          <a:prstGeom prst="rect">
            <a:avLst/>
          </a:prstGeom>
          <a:noFill/>
        </p:spPr>
        <p:txBody>
          <a:bodyPr wrap="none" rtlCol="0">
            <a:spAutoFit/>
          </a:bodyPr>
          <a:lstStyle/>
          <a:p>
            <a:endParaRPr lang="es-ES" dirty="0"/>
          </a:p>
          <a:p>
            <a:endParaRPr lang="es-ES" dirty="0"/>
          </a:p>
          <a:p>
            <a:endParaRPr lang="es-ES" dirty="0"/>
          </a:p>
          <a:p>
            <a:endParaRPr lang="es-ES" dirty="0"/>
          </a:p>
          <a:p>
            <a:endParaRPr lang="es-ES" dirty="0"/>
          </a:p>
        </p:txBody>
      </p:sp>
      <p:sp>
        <p:nvSpPr>
          <p:cNvPr id="7" name="CuadroTexto 6">
            <a:extLst>
              <a:ext uri="{FF2B5EF4-FFF2-40B4-BE49-F238E27FC236}">
                <a16:creationId xmlns:a16="http://schemas.microsoft.com/office/drawing/2014/main" id="{E5355C0B-4D98-4F9E-A39A-53CA11ECCDC3}"/>
              </a:ext>
            </a:extLst>
          </p:cNvPr>
          <p:cNvSpPr txBox="1"/>
          <p:nvPr/>
        </p:nvSpPr>
        <p:spPr>
          <a:xfrm>
            <a:off x="786931" y="968602"/>
            <a:ext cx="10278490" cy="923330"/>
          </a:xfrm>
          <a:prstGeom prst="rect">
            <a:avLst/>
          </a:prstGeom>
          <a:noFill/>
        </p:spPr>
        <p:txBody>
          <a:bodyPr wrap="square" rtlCol="0">
            <a:spAutoFit/>
          </a:bodyPr>
          <a:lstStyle/>
          <a:p>
            <a:r>
              <a:rPr lang="es-ES" b="1" dirty="0">
                <a:solidFill>
                  <a:schemeClr val="accent2"/>
                </a:solidFill>
              </a:rPr>
              <a:t>FÍSICA DE ALTAS ENERGÍAS</a:t>
            </a:r>
            <a:r>
              <a:rPr lang="es-ES" dirty="0"/>
              <a:t>: física de partículas. </a:t>
            </a:r>
          </a:p>
          <a:p>
            <a:r>
              <a:rPr lang="es-ES" dirty="0"/>
              <a:t>Estudio de los componentes fundamentales de la materia de las interacciones entre ellos. </a:t>
            </a:r>
          </a:p>
          <a:p>
            <a:r>
              <a:rPr lang="es-ES" dirty="0"/>
              <a:t>Colisiones en aceleradores de partículas.  </a:t>
            </a:r>
            <a:endParaRPr lang="en-GB" dirty="0"/>
          </a:p>
        </p:txBody>
      </p:sp>
      <p:sp>
        <p:nvSpPr>
          <p:cNvPr id="8" name="CuadroTexto 7">
            <a:extLst>
              <a:ext uri="{FF2B5EF4-FFF2-40B4-BE49-F238E27FC236}">
                <a16:creationId xmlns:a16="http://schemas.microsoft.com/office/drawing/2014/main" id="{CE2803ED-3EDB-4C84-B209-95BEBB6D9B39}"/>
              </a:ext>
            </a:extLst>
          </p:cNvPr>
          <p:cNvSpPr txBox="1"/>
          <p:nvPr/>
        </p:nvSpPr>
        <p:spPr>
          <a:xfrm>
            <a:off x="786931" y="3331174"/>
            <a:ext cx="6950685" cy="1754326"/>
          </a:xfrm>
          <a:prstGeom prst="rect">
            <a:avLst/>
          </a:prstGeom>
          <a:noFill/>
        </p:spPr>
        <p:txBody>
          <a:bodyPr wrap="square" rtlCol="0">
            <a:spAutoFit/>
          </a:bodyPr>
          <a:lstStyle/>
          <a:p>
            <a:r>
              <a:rPr lang="es-ES" b="1" dirty="0">
                <a:solidFill>
                  <a:schemeClr val="accent2"/>
                </a:solidFill>
              </a:rPr>
              <a:t>ALGUNOS EJEMPLOS DE MACHINE LEARNING:</a:t>
            </a:r>
          </a:p>
          <a:p>
            <a:pPr marL="285750" indent="-285750">
              <a:buFontTx/>
              <a:buChar char="-"/>
            </a:pPr>
            <a:r>
              <a:rPr lang="es-ES" dirty="0"/>
              <a:t>Filtro de datos en el LHC: análisis en tiempo real</a:t>
            </a:r>
          </a:p>
          <a:p>
            <a:pPr marL="285750" indent="-285750">
              <a:buFontTx/>
              <a:buChar char="-"/>
            </a:pPr>
            <a:r>
              <a:rPr lang="es-ES" b="1" dirty="0"/>
              <a:t>Búsqueda de partículas exóticas</a:t>
            </a:r>
            <a:endParaRPr lang="es-ES" dirty="0"/>
          </a:p>
          <a:p>
            <a:pPr marL="285750" indent="-285750">
              <a:buFontTx/>
              <a:buChar char="-"/>
            </a:pPr>
            <a:r>
              <a:rPr lang="es-ES" dirty="0"/>
              <a:t>Análisis de señales de detectores</a:t>
            </a:r>
          </a:p>
          <a:p>
            <a:r>
              <a:rPr lang="es-ES" dirty="0"/>
              <a:t>-   Generación de datos simulados</a:t>
            </a:r>
          </a:p>
          <a:p>
            <a:pPr marL="285750" indent="-285750">
              <a:buFontTx/>
              <a:buChar char="-"/>
            </a:pPr>
            <a:endParaRPr lang="es-ES" dirty="0"/>
          </a:p>
        </p:txBody>
      </p:sp>
      <p:sp>
        <p:nvSpPr>
          <p:cNvPr id="3" name="CuadroTexto 2">
            <a:extLst>
              <a:ext uri="{FF2B5EF4-FFF2-40B4-BE49-F238E27FC236}">
                <a16:creationId xmlns:a16="http://schemas.microsoft.com/office/drawing/2014/main" id="{674E3367-580D-4F1F-B720-7C1971794131}"/>
              </a:ext>
            </a:extLst>
          </p:cNvPr>
          <p:cNvSpPr txBox="1"/>
          <p:nvPr/>
        </p:nvSpPr>
        <p:spPr>
          <a:xfrm>
            <a:off x="743154" y="5738592"/>
            <a:ext cx="6174261" cy="523220"/>
          </a:xfrm>
          <a:prstGeom prst="rect">
            <a:avLst/>
          </a:prstGeom>
          <a:noFill/>
        </p:spPr>
        <p:txBody>
          <a:bodyPr wrap="square" rtlCol="0">
            <a:spAutoFit/>
          </a:bodyPr>
          <a:lstStyle/>
          <a:p>
            <a:r>
              <a:rPr lang="en-GB" sz="1400" b="1" dirty="0"/>
              <a:t>Machine learning at the energy and intensity frontiers of particle physics A </a:t>
            </a:r>
            <a:r>
              <a:rPr lang="en-GB" sz="1400" b="1" dirty="0" err="1"/>
              <a:t>Radovic</a:t>
            </a:r>
            <a:r>
              <a:rPr lang="en-GB" sz="1400" b="1" dirty="0"/>
              <a:t>, M Williams 2018  https://doi.org/10.1038/s41586-018-0361-2</a:t>
            </a:r>
          </a:p>
        </p:txBody>
      </p:sp>
      <p:pic>
        <p:nvPicPr>
          <p:cNvPr id="1026" name="Picture 2" descr="Image result for lhc">
            <a:extLst>
              <a:ext uri="{FF2B5EF4-FFF2-40B4-BE49-F238E27FC236}">
                <a16:creationId xmlns:a16="http://schemas.microsoft.com/office/drawing/2014/main" id="{4DFDEFCD-54FE-4A42-B260-61E730FA2F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18" r="24888"/>
          <a:stretch/>
        </p:blipFill>
        <p:spPr bwMode="auto">
          <a:xfrm>
            <a:off x="7737616" y="1998926"/>
            <a:ext cx="3803595" cy="422042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B3B22E94-3513-4D1E-8223-ABB920D5E913}"/>
              </a:ext>
            </a:extLst>
          </p:cNvPr>
          <p:cNvSpPr txBox="1"/>
          <p:nvPr/>
        </p:nvSpPr>
        <p:spPr>
          <a:xfrm>
            <a:off x="786931" y="2216142"/>
            <a:ext cx="11372795" cy="646331"/>
          </a:xfrm>
          <a:prstGeom prst="rect">
            <a:avLst/>
          </a:prstGeom>
          <a:noFill/>
        </p:spPr>
        <p:txBody>
          <a:bodyPr wrap="square" rtlCol="0">
            <a:spAutoFit/>
          </a:bodyPr>
          <a:lstStyle/>
          <a:p>
            <a:r>
              <a:rPr lang="es-ES" b="1" dirty="0">
                <a:solidFill>
                  <a:schemeClr val="accent2"/>
                </a:solidFill>
              </a:rPr>
              <a:t>LHC: </a:t>
            </a:r>
            <a:r>
              <a:rPr lang="es-ES" dirty="0" err="1"/>
              <a:t>Large</a:t>
            </a:r>
            <a:r>
              <a:rPr lang="es-ES" dirty="0"/>
              <a:t> </a:t>
            </a:r>
            <a:r>
              <a:rPr lang="es-ES" dirty="0" err="1"/>
              <a:t>Hadron</a:t>
            </a:r>
            <a:r>
              <a:rPr lang="es-ES" dirty="0"/>
              <a:t> </a:t>
            </a:r>
            <a:r>
              <a:rPr lang="es-ES" dirty="0" err="1"/>
              <a:t>Collider</a:t>
            </a:r>
            <a:endParaRPr lang="es-ES" dirty="0"/>
          </a:p>
          <a:p>
            <a:r>
              <a:rPr lang="es-ES" dirty="0"/>
              <a:t>- 1 </a:t>
            </a:r>
            <a:r>
              <a:rPr lang="es-ES" dirty="0" err="1"/>
              <a:t>petabyte</a:t>
            </a:r>
            <a:r>
              <a:rPr lang="es-ES" dirty="0"/>
              <a:t>/segundo</a:t>
            </a:r>
            <a:endParaRPr lang="en-GB" dirty="0"/>
          </a:p>
        </p:txBody>
      </p:sp>
    </p:spTree>
    <p:extLst>
      <p:ext uri="{BB962C8B-B14F-4D97-AF65-F5344CB8AC3E}">
        <p14:creationId xmlns:p14="http://schemas.microsoft.com/office/powerpoint/2010/main" val="176957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5418856" cy="400110"/>
          </a:xfrm>
          <a:prstGeom prst="rect">
            <a:avLst/>
          </a:prstGeom>
          <a:noFill/>
        </p:spPr>
        <p:txBody>
          <a:bodyPr wrap="none" rtlCol="0">
            <a:spAutoFit/>
          </a:bodyPr>
          <a:lstStyle/>
          <a:p>
            <a:r>
              <a:rPr lang="es-ES" sz="2000" dirty="0"/>
              <a:t>INTRODUCCIÓN A LA FÍSICA DE PARTÍCULAS</a:t>
            </a:r>
            <a:endParaRPr lang="en-GB" sz="2000" dirty="0"/>
          </a:p>
        </p:txBody>
      </p:sp>
      <p:sp>
        <p:nvSpPr>
          <p:cNvPr id="5" name="CuadroTexto 4">
            <a:extLst>
              <a:ext uri="{FF2B5EF4-FFF2-40B4-BE49-F238E27FC236}">
                <a16:creationId xmlns:a16="http://schemas.microsoft.com/office/drawing/2014/main" id="{9A63F73A-0B00-41B6-A0D5-5A448F4AFF0C}"/>
              </a:ext>
            </a:extLst>
          </p:cNvPr>
          <p:cNvSpPr txBox="1"/>
          <p:nvPr/>
        </p:nvSpPr>
        <p:spPr>
          <a:xfrm>
            <a:off x="8534593" y="124179"/>
            <a:ext cx="3284874" cy="400110"/>
          </a:xfrm>
          <a:prstGeom prst="rect">
            <a:avLst/>
          </a:prstGeom>
          <a:noFill/>
        </p:spPr>
        <p:txBody>
          <a:bodyPr wrap="none" rtlCol="0">
            <a:spAutoFit/>
          </a:bodyPr>
          <a:lstStyle/>
          <a:p>
            <a:r>
              <a:rPr lang="es-ES" sz="2000" dirty="0"/>
              <a:t>Física del experimento ATLAS</a:t>
            </a:r>
            <a:endParaRPr lang="en-GB" sz="2000" dirty="0"/>
          </a:p>
        </p:txBody>
      </p:sp>
      <p:pic>
        <p:nvPicPr>
          <p:cNvPr id="2" name="Imagen 1">
            <a:extLst>
              <a:ext uri="{FF2B5EF4-FFF2-40B4-BE49-F238E27FC236}">
                <a16:creationId xmlns:a16="http://schemas.microsoft.com/office/drawing/2014/main" id="{E2A917DE-19BF-4F6C-A33E-F8B7249A50A5}"/>
              </a:ext>
            </a:extLst>
          </p:cNvPr>
          <p:cNvPicPr>
            <a:picLocks noChangeAspect="1"/>
          </p:cNvPicPr>
          <p:nvPr/>
        </p:nvPicPr>
        <p:blipFill>
          <a:blip r:embed="rId3"/>
          <a:stretch>
            <a:fillRect/>
          </a:stretch>
        </p:blipFill>
        <p:spPr>
          <a:xfrm>
            <a:off x="715261" y="1302138"/>
            <a:ext cx="6244252" cy="3129030"/>
          </a:xfrm>
          <a:prstGeom prst="rect">
            <a:avLst/>
          </a:prstGeom>
        </p:spPr>
      </p:pic>
      <p:sp>
        <p:nvSpPr>
          <p:cNvPr id="3" name="CuadroTexto 2">
            <a:extLst>
              <a:ext uri="{FF2B5EF4-FFF2-40B4-BE49-F238E27FC236}">
                <a16:creationId xmlns:a16="http://schemas.microsoft.com/office/drawing/2014/main" id="{5FF20228-D9A3-4369-9149-393875125696}"/>
              </a:ext>
            </a:extLst>
          </p:cNvPr>
          <p:cNvSpPr txBox="1"/>
          <p:nvPr/>
        </p:nvSpPr>
        <p:spPr>
          <a:xfrm>
            <a:off x="7790054" y="868934"/>
            <a:ext cx="3697109" cy="563231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s-ES" b="1" dirty="0">
                <a:solidFill>
                  <a:schemeClr val="accent2"/>
                </a:solidFill>
              </a:rPr>
              <a:t>ALGUNAS DEFINICIONES</a:t>
            </a:r>
          </a:p>
          <a:p>
            <a:endParaRPr lang="es-ES" dirty="0"/>
          </a:p>
          <a:p>
            <a:pPr marL="285750" indent="-285750">
              <a:buFontTx/>
              <a:buChar char="-"/>
            </a:pPr>
            <a:r>
              <a:rPr lang="es-ES" b="1" dirty="0"/>
              <a:t>Relación masa y energía </a:t>
            </a:r>
            <a:r>
              <a:rPr lang="es-ES" dirty="0"/>
              <a:t>:</a:t>
            </a:r>
          </a:p>
          <a:p>
            <a:r>
              <a:rPr lang="es-ES" dirty="0"/>
              <a:t>     E= mc2</a:t>
            </a:r>
          </a:p>
          <a:p>
            <a:endParaRPr lang="es-ES" dirty="0"/>
          </a:p>
          <a:p>
            <a:endParaRPr lang="es-ES" dirty="0"/>
          </a:p>
          <a:p>
            <a:endParaRPr lang="es-ES" dirty="0"/>
          </a:p>
          <a:p>
            <a:endParaRPr lang="es-ES" dirty="0"/>
          </a:p>
          <a:p>
            <a:endParaRPr lang="es-ES" dirty="0"/>
          </a:p>
          <a:p>
            <a:endParaRPr lang="es-ES" dirty="0"/>
          </a:p>
          <a:p>
            <a:pPr marL="285750" indent="-285750">
              <a:buFontTx/>
              <a:buChar char="-"/>
            </a:pPr>
            <a:r>
              <a:rPr lang="es-ES" b="1" dirty="0"/>
              <a:t>Desintegración</a:t>
            </a:r>
            <a:r>
              <a:rPr lang="es-ES" dirty="0"/>
              <a:t>: proceso espontáneo en el que una partícula inestable se transforma en otras  partículas más ligeras. </a:t>
            </a:r>
          </a:p>
          <a:p>
            <a:endParaRPr lang="es-ES" dirty="0"/>
          </a:p>
          <a:p>
            <a:pPr marL="285750" indent="-285750">
              <a:buFontTx/>
              <a:buChar char="-"/>
            </a:pPr>
            <a:r>
              <a:rPr lang="es-ES" b="1" dirty="0" err="1"/>
              <a:t>Hadronización</a:t>
            </a:r>
            <a:r>
              <a:rPr lang="es-ES" dirty="0"/>
              <a:t> : proceso de formación de hadrones a partir de quarks y gluones tras una interacción en física de altas energías.</a:t>
            </a:r>
          </a:p>
        </p:txBody>
      </p:sp>
      <p:sp>
        <p:nvSpPr>
          <p:cNvPr id="6" name="CuadroTexto 5">
            <a:extLst>
              <a:ext uri="{FF2B5EF4-FFF2-40B4-BE49-F238E27FC236}">
                <a16:creationId xmlns:a16="http://schemas.microsoft.com/office/drawing/2014/main" id="{FE5E20DE-FE69-4E31-A9E5-8F1D461DC95B}"/>
              </a:ext>
            </a:extLst>
          </p:cNvPr>
          <p:cNvSpPr txBox="1"/>
          <p:nvPr/>
        </p:nvSpPr>
        <p:spPr>
          <a:xfrm>
            <a:off x="715261" y="834611"/>
            <a:ext cx="4541520" cy="369332"/>
          </a:xfrm>
          <a:prstGeom prst="rect">
            <a:avLst/>
          </a:prstGeom>
          <a:noFill/>
        </p:spPr>
        <p:txBody>
          <a:bodyPr wrap="square" rtlCol="0">
            <a:spAutoFit/>
          </a:bodyPr>
          <a:lstStyle/>
          <a:p>
            <a:r>
              <a:rPr lang="es-ES" b="1" dirty="0">
                <a:solidFill>
                  <a:schemeClr val="accent2"/>
                </a:solidFill>
              </a:rPr>
              <a:t>ESTRUCTURA DE LA MATERIA</a:t>
            </a:r>
          </a:p>
        </p:txBody>
      </p:sp>
      <p:sp>
        <p:nvSpPr>
          <p:cNvPr id="7" name="Rectángulo 6">
            <a:extLst>
              <a:ext uri="{FF2B5EF4-FFF2-40B4-BE49-F238E27FC236}">
                <a16:creationId xmlns:a16="http://schemas.microsoft.com/office/drawing/2014/main" id="{ADEE7807-CC30-4C8B-A880-7C9C260D87DD}"/>
              </a:ext>
            </a:extLst>
          </p:cNvPr>
          <p:cNvSpPr/>
          <p:nvPr/>
        </p:nvSpPr>
        <p:spPr>
          <a:xfrm>
            <a:off x="826713" y="4739307"/>
            <a:ext cx="3793244" cy="369332"/>
          </a:xfrm>
          <a:prstGeom prst="rect">
            <a:avLst/>
          </a:prstGeom>
        </p:spPr>
        <p:txBody>
          <a:bodyPr wrap="square">
            <a:spAutoFit/>
          </a:bodyPr>
          <a:lstStyle/>
          <a:p>
            <a:r>
              <a:rPr lang="es-ES" b="1" dirty="0">
                <a:solidFill>
                  <a:schemeClr val="accent2"/>
                </a:solidFill>
              </a:rPr>
              <a:t>FUERZAS FUNDAMENTALES</a:t>
            </a:r>
          </a:p>
        </p:txBody>
      </p:sp>
      <p:pic>
        <p:nvPicPr>
          <p:cNvPr id="2050" name="Picture 2" descr="Image result for fundamental forces">
            <a:extLst>
              <a:ext uri="{FF2B5EF4-FFF2-40B4-BE49-F238E27FC236}">
                <a16:creationId xmlns:a16="http://schemas.microsoft.com/office/drawing/2014/main" id="{8BB0C796-BA38-46FF-81F2-F16E8E7742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537" r="33208"/>
          <a:stretch/>
        </p:blipFill>
        <p:spPr bwMode="auto">
          <a:xfrm>
            <a:off x="4110961" y="5344564"/>
            <a:ext cx="3125446" cy="1161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fundamental forces">
            <a:extLst>
              <a:ext uri="{FF2B5EF4-FFF2-40B4-BE49-F238E27FC236}">
                <a16:creationId xmlns:a16="http://schemas.microsoft.com/office/drawing/2014/main" id="{0EB5C150-9C6F-429F-849F-0705AE1416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7412" b="46517"/>
          <a:stretch/>
        </p:blipFill>
        <p:spPr bwMode="auto">
          <a:xfrm>
            <a:off x="1087191" y="5108639"/>
            <a:ext cx="2887867" cy="1369002"/>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393DB2F6-9FAA-408A-A72B-932A586A6535}"/>
              </a:ext>
            </a:extLst>
          </p:cNvPr>
          <p:cNvSpPr/>
          <p:nvPr/>
        </p:nvSpPr>
        <p:spPr>
          <a:xfrm>
            <a:off x="1087191" y="5288539"/>
            <a:ext cx="1387067" cy="1273307"/>
          </a:xfrm>
          <a:prstGeom prst="rect">
            <a:avLst/>
          </a:prstGeom>
          <a:noFill/>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8" name="Imagen 7">
            <a:extLst>
              <a:ext uri="{FF2B5EF4-FFF2-40B4-BE49-F238E27FC236}">
                <a16:creationId xmlns:a16="http://schemas.microsoft.com/office/drawing/2014/main" id="{5DADEE2E-CF0F-49A9-A8F5-968C24305091}"/>
              </a:ext>
            </a:extLst>
          </p:cNvPr>
          <p:cNvPicPr>
            <a:picLocks noChangeAspect="1"/>
          </p:cNvPicPr>
          <p:nvPr/>
        </p:nvPicPr>
        <p:blipFill rotWithShape="1">
          <a:blip r:embed="rId5"/>
          <a:srcRect l="15760" t="26327" r="41519" b="33207"/>
          <a:stretch/>
        </p:blipFill>
        <p:spPr>
          <a:xfrm>
            <a:off x="8138525" y="1798224"/>
            <a:ext cx="3000165" cy="1598502"/>
          </a:xfrm>
          <a:prstGeom prst="rect">
            <a:avLst/>
          </a:prstGeom>
        </p:spPr>
      </p:pic>
    </p:spTree>
    <p:extLst>
      <p:ext uri="{BB962C8B-B14F-4D97-AF65-F5344CB8AC3E}">
        <p14:creationId xmlns:p14="http://schemas.microsoft.com/office/powerpoint/2010/main" val="3860576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2640723" cy="707886"/>
          </a:xfrm>
          <a:prstGeom prst="rect">
            <a:avLst/>
          </a:prstGeom>
          <a:noFill/>
        </p:spPr>
        <p:txBody>
          <a:bodyPr wrap="none" rtlCol="0">
            <a:spAutoFit/>
          </a:bodyPr>
          <a:lstStyle/>
          <a:p>
            <a:r>
              <a:rPr lang="es-ES" sz="2000" dirty="0"/>
              <a:t>MODELO STANDARD</a:t>
            </a:r>
          </a:p>
          <a:p>
            <a:endParaRPr lang="en-GB" sz="2000" dirty="0"/>
          </a:p>
        </p:txBody>
      </p:sp>
      <p:sp>
        <p:nvSpPr>
          <p:cNvPr id="5" name="CuadroTexto 4">
            <a:extLst>
              <a:ext uri="{FF2B5EF4-FFF2-40B4-BE49-F238E27FC236}">
                <a16:creationId xmlns:a16="http://schemas.microsoft.com/office/drawing/2014/main" id="{9A63F73A-0B00-41B6-A0D5-5A448F4AFF0C}"/>
              </a:ext>
            </a:extLst>
          </p:cNvPr>
          <p:cNvSpPr txBox="1"/>
          <p:nvPr/>
        </p:nvSpPr>
        <p:spPr>
          <a:xfrm>
            <a:off x="8534593" y="124179"/>
            <a:ext cx="3284874" cy="400110"/>
          </a:xfrm>
          <a:prstGeom prst="rect">
            <a:avLst/>
          </a:prstGeom>
          <a:noFill/>
        </p:spPr>
        <p:txBody>
          <a:bodyPr wrap="none" rtlCol="0">
            <a:spAutoFit/>
          </a:bodyPr>
          <a:lstStyle/>
          <a:p>
            <a:r>
              <a:rPr lang="es-ES" sz="2000" dirty="0"/>
              <a:t>Física del experimento ATLAS</a:t>
            </a:r>
            <a:endParaRPr lang="en-GB" sz="2000" dirty="0"/>
          </a:p>
        </p:txBody>
      </p:sp>
      <p:sp>
        <p:nvSpPr>
          <p:cNvPr id="3" name="AutoShape 4" descr="Image result for standard model">
            <a:extLst>
              <a:ext uri="{FF2B5EF4-FFF2-40B4-BE49-F238E27FC236}">
                <a16:creationId xmlns:a16="http://schemas.microsoft.com/office/drawing/2014/main" id="{2DBFFDA2-A9D7-4BE1-86B7-BF010D0559D8}"/>
              </a:ext>
            </a:extLst>
          </p:cNvPr>
          <p:cNvSpPr>
            <a:spLocks noChangeAspect="1" noChangeArrowheads="1"/>
          </p:cNvSpPr>
          <p:nvPr/>
        </p:nvSpPr>
        <p:spPr bwMode="auto">
          <a:xfrm>
            <a:off x="5943600" y="3276600"/>
            <a:ext cx="3284874" cy="32848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descr="Image result for standard model">
            <a:extLst>
              <a:ext uri="{FF2B5EF4-FFF2-40B4-BE49-F238E27FC236}">
                <a16:creationId xmlns:a16="http://schemas.microsoft.com/office/drawing/2014/main" id="{7CD79A8D-437D-4038-A059-DFEDFB2AD034}"/>
              </a:ext>
            </a:extLst>
          </p:cNvPr>
          <p:cNvSpPr>
            <a:spLocks noChangeAspect="1" noChangeArrowheads="1"/>
          </p:cNvSpPr>
          <p:nvPr/>
        </p:nvSpPr>
        <p:spPr bwMode="auto">
          <a:xfrm>
            <a:off x="5943600" y="3276600"/>
            <a:ext cx="3284874" cy="32848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a:extLst>
              <a:ext uri="{FF2B5EF4-FFF2-40B4-BE49-F238E27FC236}">
                <a16:creationId xmlns:a16="http://schemas.microsoft.com/office/drawing/2014/main" id="{3408D562-73B1-4294-85AD-A36318F36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90" y="992961"/>
            <a:ext cx="5221063" cy="4996675"/>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8E786298-1A52-436C-9D9A-AE0DE9899082}"/>
              </a:ext>
            </a:extLst>
          </p:cNvPr>
          <p:cNvPicPr>
            <a:picLocks noChangeAspect="1"/>
          </p:cNvPicPr>
          <p:nvPr/>
        </p:nvPicPr>
        <p:blipFill>
          <a:blip r:embed="rId4"/>
          <a:stretch>
            <a:fillRect/>
          </a:stretch>
        </p:blipFill>
        <p:spPr>
          <a:xfrm>
            <a:off x="6249627" y="1050444"/>
            <a:ext cx="1754400" cy="1782033"/>
          </a:xfrm>
          <a:prstGeom prst="rect">
            <a:avLst/>
          </a:prstGeom>
        </p:spPr>
      </p:pic>
      <p:sp>
        <p:nvSpPr>
          <p:cNvPr id="7" name="CuadroTexto 6">
            <a:extLst>
              <a:ext uri="{FF2B5EF4-FFF2-40B4-BE49-F238E27FC236}">
                <a16:creationId xmlns:a16="http://schemas.microsoft.com/office/drawing/2014/main" id="{C0815CB9-BFEE-4C9A-AE0A-ADC886D87F5D}"/>
              </a:ext>
            </a:extLst>
          </p:cNvPr>
          <p:cNvSpPr txBox="1"/>
          <p:nvPr/>
        </p:nvSpPr>
        <p:spPr>
          <a:xfrm>
            <a:off x="6601386" y="3681313"/>
            <a:ext cx="5053004" cy="230832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s-ES" b="1" dirty="0"/>
              <a:t>Algunos problemas del modelo Standard:</a:t>
            </a:r>
          </a:p>
          <a:p>
            <a:r>
              <a:rPr lang="es-ES" b="1" dirty="0"/>
              <a:t> </a:t>
            </a:r>
          </a:p>
          <a:p>
            <a:pPr marL="285750" indent="-285750">
              <a:buFontTx/>
              <a:buChar char="-"/>
            </a:pPr>
            <a:r>
              <a:rPr lang="es-ES" dirty="0"/>
              <a:t>Interacción gravitatoria.</a:t>
            </a:r>
          </a:p>
          <a:p>
            <a:pPr marL="285750" indent="-285750">
              <a:buFontTx/>
              <a:buChar char="-"/>
            </a:pPr>
            <a:r>
              <a:rPr lang="es-ES" dirty="0"/>
              <a:t>Materia oscura, no vienen descritas en este modelo. </a:t>
            </a:r>
          </a:p>
          <a:p>
            <a:pPr marL="285750" indent="-285750">
              <a:buFontTx/>
              <a:buChar char="-"/>
            </a:pPr>
            <a:r>
              <a:rPr lang="es-ES" dirty="0"/>
              <a:t>Masas y oscilaciones de los neutrinos. </a:t>
            </a:r>
          </a:p>
          <a:p>
            <a:pPr marL="285750" indent="-285750">
              <a:buFontTx/>
              <a:buChar char="-"/>
            </a:pPr>
            <a:r>
              <a:rPr lang="es-ES" dirty="0"/>
              <a:t>Asimetría entre materia y antimateria. </a:t>
            </a:r>
          </a:p>
          <a:p>
            <a:pPr marL="285750" indent="-285750">
              <a:buFontTx/>
              <a:buChar char="-"/>
            </a:pPr>
            <a:endParaRPr lang="en-GB" dirty="0"/>
          </a:p>
        </p:txBody>
      </p:sp>
      <p:sp>
        <p:nvSpPr>
          <p:cNvPr id="8" name="CuadroTexto 7">
            <a:extLst>
              <a:ext uri="{FF2B5EF4-FFF2-40B4-BE49-F238E27FC236}">
                <a16:creationId xmlns:a16="http://schemas.microsoft.com/office/drawing/2014/main" id="{F029A4A8-7E75-43B3-A16B-80D64946E913}"/>
              </a:ext>
            </a:extLst>
          </p:cNvPr>
          <p:cNvSpPr txBox="1"/>
          <p:nvPr/>
        </p:nvSpPr>
        <p:spPr>
          <a:xfrm>
            <a:off x="8341083" y="1300280"/>
            <a:ext cx="3155223" cy="1200329"/>
          </a:xfrm>
          <a:prstGeom prst="rect">
            <a:avLst/>
          </a:prstGeom>
          <a:noFill/>
        </p:spPr>
        <p:txBody>
          <a:bodyPr wrap="none" rtlCol="0">
            <a:spAutoFit/>
          </a:bodyPr>
          <a:lstStyle/>
          <a:p>
            <a:r>
              <a:rPr lang="es-ES" b="1" dirty="0">
                <a:solidFill>
                  <a:schemeClr val="accent2"/>
                </a:solidFill>
              </a:rPr>
              <a:t>PROTÓN</a:t>
            </a:r>
          </a:p>
          <a:p>
            <a:r>
              <a:rPr lang="en-GB" dirty="0"/>
              <a:t>- 1 quark down + 2 quarks up</a:t>
            </a:r>
          </a:p>
          <a:p>
            <a:pPr marL="285750" indent="-285750">
              <a:buFontTx/>
              <a:buChar char="-"/>
            </a:pPr>
            <a:r>
              <a:rPr lang="en-GB" dirty="0" err="1"/>
              <a:t>Gluones</a:t>
            </a:r>
            <a:r>
              <a:rPr lang="en-GB" dirty="0"/>
              <a:t> (</a:t>
            </a:r>
            <a:r>
              <a:rPr lang="en-GB" dirty="0" err="1"/>
              <a:t>responsables</a:t>
            </a:r>
            <a:r>
              <a:rPr lang="en-GB" dirty="0"/>
              <a:t> de la </a:t>
            </a:r>
          </a:p>
          <a:p>
            <a:r>
              <a:rPr lang="en-GB" dirty="0"/>
              <a:t>     </a:t>
            </a:r>
            <a:r>
              <a:rPr lang="en-GB" dirty="0" err="1"/>
              <a:t>Interacción</a:t>
            </a:r>
            <a:r>
              <a:rPr lang="en-GB" dirty="0"/>
              <a:t> </a:t>
            </a:r>
            <a:r>
              <a:rPr lang="en-GB" dirty="0" err="1"/>
              <a:t>fuerte</a:t>
            </a:r>
            <a:r>
              <a:rPr lang="en-GB" dirty="0"/>
              <a:t>)</a:t>
            </a:r>
          </a:p>
        </p:txBody>
      </p:sp>
    </p:spTree>
    <p:extLst>
      <p:ext uri="{BB962C8B-B14F-4D97-AF65-F5344CB8AC3E}">
        <p14:creationId xmlns:p14="http://schemas.microsoft.com/office/powerpoint/2010/main" val="926290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A9EF6EB2-EB39-4666-9572-D0F66BD09284}"/>
              </a:ext>
            </a:extLst>
          </p:cNvPr>
          <p:cNvPicPr>
            <a:picLocks noChangeAspect="1"/>
          </p:cNvPicPr>
          <p:nvPr/>
        </p:nvPicPr>
        <p:blipFill rotWithShape="1">
          <a:blip r:embed="rId3"/>
          <a:srcRect l="49825" t="38607" r="29232" b="37065"/>
          <a:stretch/>
        </p:blipFill>
        <p:spPr>
          <a:xfrm>
            <a:off x="7345079" y="1397427"/>
            <a:ext cx="3165576" cy="2060510"/>
          </a:xfrm>
          <a:prstGeom prst="rect">
            <a:avLst/>
          </a:prstGeom>
        </p:spPr>
      </p:pic>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5230919" cy="707886"/>
              </a:xfrm>
              <a:prstGeom prst="rect">
                <a:avLst/>
              </a:prstGeom>
              <a:noFill/>
            </p:spPr>
            <p:txBody>
              <a:bodyPr wrap="none" rtlCol="0">
                <a:spAutoFit/>
              </a:bodyPr>
              <a:lstStyle/>
              <a:p>
                <a:r>
                  <a:rPr lang="es-ES" sz="2000" dirty="0"/>
                  <a:t>ESTUDIO </a:t>
                </a:r>
                <a14:m>
                  <m:oMath xmlns:m="http://schemas.openxmlformats.org/officeDocument/2006/math">
                    <m:r>
                      <a:rPr lang="es-ES" sz="2000" b="1" i="1" dirty="0">
                        <a:latin typeface="Cambria Math" panose="02040503050406030204" pitchFamily="18" charset="0"/>
                      </a:rPr>
                      <m:t>𝒕</m:t>
                    </m:r>
                    <m:acc>
                      <m:accPr>
                        <m:chr m:val="̅"/>
                        <m:ctrlPr>
                          <a:rPr lang="es-ES" sz="2000" b="1" i="1" dirty="0">
                            <a:latin typeface="Cambria Math" panose="02040503050406030204" pitchFamily="18" charset="0"/>
                          </a:rPr>
                        </m:ctrlPr>
                      </m:accPr>
                      <m:e>
                        <m:r>
                          <a:rPr lang="es-ES" sz="2000" b="1" i="1" dirty="0">
                            <a:latin typeface="Cambria Math" panose="02040503050406030204" pitchFamily="18" charset="0"/>
                          </a:rPr>
                          <m:t>𝒕</m:t>
                        </m:r>
                      </m:e>
                    </m:acc>
                  </m:oMath>
                </a14:m>
                <a:r>
                  <a:rPr lang="es-ES" sz="2000" dirty="0"/>
                  <a:t>  Y BEYOND STANDARD MODEL</a:t>
                </a:r>
              </a:p>
              <a:p>
                <a:endParaRPr lang="en-GB" sz="2000" dirty="0"/>
              </a:p>
            </p:txBody>
          </p:sp>
        </mc:Choice>
        <mc:Fallback xmlns="">
          <p:sp>
            <p:nvSpPr>
              <p:cNvPr id="4" name="CuadroTexto 3">
                <a:extLst>
                  <a:ext uri="{FF2B5EF4-FFF2-40B4-BE49-F238E27FC236}">
                    <a16:creationId xmlns:a16="http://schemas.microsoft.com/office/drawing/2014/main" id="{B9E1AA75-2D2E-4EB8-9C50-44BD4723E2B2}"/>
                  </a:ext>
                </a:extLst>
              </p:cNvPr>
              <p:cNvSpPr txBox="1">
                <a:spLocks noRot="1" noChangeAspect="1" noMove="1" noResize="1" noEditPoints="1" noAdjustHandles="1" noChangeArrowheads="1" noChangeShapeType="1" noTextEdit="1"/>
              </p:cNvSpPr>
              <p:nvPr/>
            </p:nvSpPr>
            <p:spPr>
              <a:xfrm>
                <a:off x="372533" y="124179"/>
                <a:ext cx="5230919" cy="707886"/>
              </a:xfrm>
              <a:prstGeom prst="rect">
                <a:avLst/>
              </a:prstGeom>
              <a:blipFill>
                <a:blip r:embed="rId4"/>
                <a:stretch>
                  <a:fillRect l="-1166" t="-4310"/>
                </a:stretch>
              </a:blipFill>
            </p:spPr>
            <p:txBody>
              <a:bodyPr/>
              <a:lstStyle/>
              <a:p>
                <a:r>
                  <a:rPr lang="es-ES">
                    <a:noFill/>
                  </a:rPr>
                  <a:t> </a:t>
                </a:r>
              </a:p>
            </p:txBody>
          </p:sp>
        </mc:Fallback>
      </mc:AlternateContent>
      <p:sp>
        <p:nvSpPr>
          <p:cNvPr id="5" name="CuadroTexto 4">
            <a:extLst>
              <a:ext uri="{FF2B5EF4-FFF2-40B4-BE49-F238E27FC236}">
                <a16:creationId xmlns:a16="http://schemas.microsoft.com/office/drawing/2014/main" id="{9A63F73A-0B00-41B6-A0D5-5A448F4AFF0C}"/>
              </a:ext>
            </a:extLst>
          </p:cNvPr>
          <p:cNvSpPr txBox="1"/>
          <p:nvPr/>
        </p:nvSpPr>
        <p:spPr>
          <a:xfrm>
            <a:off x="8534593" y="124179"/>
            <a:ext cx="3284874" cy="400110"/>
          </a:xfrm>
          <a:prstGeom prst="rect">
            <a:avLst/>
          </a:prstGeom>
          <a:noFill/>
        </p:spPr>
        <p:txBody>
          <a:bodyPr wrap="none" rtlCol="0">
            <a:spAutoFit/>
          </a:bodyPr>
          <a:lstStyle/>
          <a:p>
            <a:r>
              <a:rPr lang="es-ES" sz="2000" dirty="0"/>
              <a:t>Física del experimento ATLAS</a:t>
            </a:r>
            <a:endParaRPr lang="en-GB" sz="2000" dirty="0"/>
          </a:p>
        </p:txBody>
      </p:sp>
      <p:sp>
        <p:nvSpPr>
          <p:cNvPr id="3" name="AutoShape 4" descr="Image result for standard model">
            <a:extLst>
              <a:ext uri="{FF2B5EF4-FFF2-40B4-BE49-F238E27FC236}">
                <a16:creationId xmlns:a16="http://schemas.microsoft.com/office/drawing/2014/main" id="{2DBFFDA2-A9D7-4BE1-86B7-BF010D0559D8}"/>
              </a:ext>
            </a:extLst>
          </p:cNvPr>
          <p:cNvSpPr>
            <a:spLocks noChangeAspect="1" noChangeArrowheads="1"/>
          </p:cNvSpPr>
          <p:nvPr/>
        </p:nvSpPr>
        <p:spPr bwMode="auto">
          <a:xfrm>
            <a:off x="5943600" y="3276600"/>
            <a:ext cx="3284874" cy="32848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6" descr="Image result for standard model">
            <a:extLst>
              <a:ext uri="{FF2B5EF4-FFF2-40B4-BE49-F238E27FC236}">
                <a16:creationId xmlns:a16="http://schemas.microsoft.com/office/drawing/2014/main" id="{7CD79A8D-437D-4038-A059-DFEDFB2AD034}"/>
              </a:ext>
            </a:extLst>
          </p:cNvPr>
          <p:cNvSpPr>
            <a:spLocks noChangeAspect="1" noChangeArrowheads="1"/>
          </p:cNvSpPr>
          <p:nvPr/>
        </p:nvSpPr>
        <p:spPr bwMode="auto">
          <a:xfrm>
            <a:off x="5943600" y="3276600"/>
            <a:ext cx="3284874" cy="32848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 name="Imagen 1">
            <a:extLst>
              <a:ext uri="{FF2B5EF4-FFF2-40B4-BE49-F238E27FC236}">
                <a16:creationId xmlns:a16="http://schemas.microsoft.com/office/drawing/2014/main" id="{F11AD557-BD8E-41D5-B66F-F40321717558}"/>
              </a:ext>
            </a:extLst>
          </p:cNvPr>
          <p:cNvPicPr>
            <a:picLocks noChangeAspect="1"/>
          </p:cNvPicPr>
          <p:nvPr/>
        </p:nvPicPr>
        <p:blipFill rotWithShape="1">
          <a:blip r:embed="rId5"/>
          <a:srcRect r="50172"/>
          <a:stretch/>
        </p:blipFill>
        <p:spPr>
          <a:xfrm>
            <a:off x="1211390" y="660433"/>
            <a:ext cx="4997550" cy="3882528"/>
          </a:xfrm>
          <a:prstGeom prst="rect">
            <a:avLst/>
          </a:prstGeom>
        </p:spPr>
      </p:pic>
      <p:sp>
        <p:nvSpPr>
          <p:cNvPr id="10" name="CuadroTexto 9">
            <a:extLst>
              <a:ext uri="{FF2B5EF4-FFF2-40B4-BE49-F238E27FC236}">
                <a16:creationId xmlns:a16="http://schemas.microsoft.com/office/drawing/2014/main" id="{B0A31F9D-62A1-4F1B-91ED-A3D87E16DB5F}"/>
              </a:ext>
            </a:extLst>
          </p:cNvPr>
          <p:cNvSpPr txBox="1"/>
          <p:nvPr/>
        </p:nvSpPr>
        <p:spPr>
          <a:xfrm>
            <a:off x="582887" y="719039"/>
            <a:ext cx="1705188" cy="923330"/>
          </a:xfrm>
          <a:prstGeom prst="rect">
            <a:avLst/>
          </a:prstGeom>
          <a:noFill/>
        </p:spPr>
        <p:txBody>
          <a:bodyPr wrap="square" rtlCol="0">
            <a:spAutoFit/>
          </a:bodyPr>
          <a:lstStyle/>
          <a:p>
            <a:r>
              <a:rPr lang="es-ES" b="1" dirty="0"/>
              <a:t>Colisión de dos haces de protones</a:t>
            </a:r>
            <a:endParaRPr lang="en-GB" b="1" dirty="0"/>
          </a:p>
        </p:txBody>
      </p:sp>
      <p:sp>
        <p:nvSpPr>
          <p:cNvPr id="11" name="Rectángulo 10">
            <a:extLst>
              <a:ext uri="{FF2B5EF4-FFF2-40B4-BE49-F238E27FC236}">
                <a16:creationId xmlns:a16="http://schemas.microsoft.com/office/drawing/2014/main" id="{BDDEF42D-6018-4278-8548-FD0F6D5FF5B6}"/>
              </a:ext>
            </a:extLst>
          </p:cNvPr>
          <p:cNvSpPr/>
          <p:nvPr/>
        </p:nvSpPr>
        <p:spPr>
          <a:xfrm>
            <a:off x="7252449" y="903863"/>
            <a:ext cx="3342966" cy="646331"/>
          </a:xfrm>
          <a:prstGeom prst="rect">
            <a:avLst/>
          </a:prstGeom>
        </p:spPr>
        <p:txBody>
          <a:bodyPr wrap="none">
            <a:spAutoFit/>
          </a:bodyPr>
          <a:lstStyle/>
          <a:p>
            <a:r>
              <a:rPr lang="es-ES" b="1" dirty="0">
                <a:solidFill>
                  <a:schemeClr val="accent2"/>
                </a:solidFill>
              </a:rPr>
              <a:t>DIAGRAMAS DE FEYMANN</a:t>
            </a:r>
          </a:p>
          <a:p>
            <a:endParaRPr lang="es-ES" b="1" dirty="0">
              <a:solidFill>
                <a:schemeClr val="accent2"/>
              </a:solidFill>
            </a:endParaRPr>
          </a:p>
        </p:txBody>
      </p:sp>
      <p:sp>
        <p:nvSpPr>
          <p:cNvPr id="13" name="CuadroTexto 12">
            <a:extLst>
              <a:ext uri="{FF2B5EF4-FFF2-40B4-BE49-F238E27FC236}">
                <a16:creationId xmlns:a16="http://schemas.microsoft.com/office/drawing/2014/main" id="{8411CEC7-F8DC-459E-A629-30AA846E8A94}"/>
              </a:ext>
            </a:extLst>
          </p:cNvPr>
          <p:cNvSpPr txBox="1"/>
          <p:nvPr/>
        </p:nvSpPr>
        <p:spPr>
          <a:xfrm flipH="1">
            <a:off x="7252449" y="1318282"/>
            <a:ext cx="2667001" cy="369332"/>
          </a:xfrm>
          <a:prstGeom prst="rect">
            <a:avLst/>
          </a:prstGeom>
          <a:noFill/>
        </p:spPr>
        <p:txBody>
          <a:bodyPr wrap="square" rtlCol="0">
            <a:spAutoFit/>
          </a:bodyPr>
          <a:lstStyle/>
          <a:p>
            <a:r>
              <a:rPr lang="es-ES" dirty="0"/>
              <a:t> - STANDARD MODEL</a:t>
            </a:r>
            <a:endParaRPr lang="en-GB" dirty="0"/>
          </a:p>
        </p:txBody>
      </p:sp>
      <p:sp>
        <p:nvSpPr>
          <p:cNvPr id="14" name="CuadroTexto 13">
            <a:extLst>
              <a:ext uri="{FF2B5EF4-FFF2-40B4-BE49-F238E27FC236}">
                <a16:creationId xmlns:a16="http://schemas.microsoft.com/office/drawing/2014/main" id="{5732F7C9-E482-4D98-8025-B8C558B597A5}"/>
              </a:ext>
            </a:extLst>
          </p:cNvPr>
          <p:cNvSpPr txBox="1"/>
          <p:nvPr/>
        </p:nvSpPr>
        <p:spPr>
          <a:xfrm flipH="1">
            <a:off x="7250301" y="3559249"/>
            <a:ext cx="3728407" cy="369332"/>
          </a:xfrm>
          <a:prstGeom prst="rect">
            <a:avLst/>
          </a:prstGeom>
          <a:noFill/>
        </p:spPr>
        <p:txBody>
          <a:bodyPr wrap="square" rtlCol="0">
            <a:spAutoFit/>
          </a:bodyPr>
          <a:lstStyle/>
          <a:p>
            <a:r>
              <a:rPr lang="es-ES" dirty="0"/>
              <a:t> - BEYOND STANDARD MODEL</a:t>
            </a:r>
            <a:endParaRPr lang="en-GB" dirty="0"/>
          </a:p>
        </p:txBody>
      </p:sp>
      <p:sp>
        <p:nvSpPr>
          <p:cNvPr id="15" name="Rectángulo 14">
            <a:extLst>
              <a:ext uri="{FF2B5EF4-FFF2-40B4-BE49-F238E27FC236}">
                <a16:creationId xmlns:a16="http://schemas.microsoft.com/office/drawing/2014/main" id="{A976BB1B-98B6-412B-9E9F-D4A9EB74798C}"/>
              </a:ext>
            </a:extLst>
          </p:cNvPr>
          <p:cNvSpPr/>
          <p:nvPr/>
        </p:nvSpPr>
        <p:spPr>
          <a:xfrm>
            <a:off x="582887" y="6313803"/>
            <a:ext cx="10778573" cy="584775"/>
          </a:xfrm>
          <a:prstGeom prst="rect">
            <a:avLst/>
          </a:prstGeom>
        </p:spPr>
        <p:txBody>
          <a:bodyPr wrap="square">
            <a:spAutoFit/>
          </a:bodyPr>
          <a:lstStyle/>
          <a:p>
            <a:r>
              <a:rPr lang="en-GB" sz="1400" b="1" dirty="0">
                <a:solidFill>
                  <a:srgbClr val="000000"/>
                </a:solidFill>
              </a:rPr>
              <a:t>Is the Lightest </a:t>
            </a:r>
            <a:r>
              <a:rPr lang="en-GB" sz="1400" b="1" dirty="0" err="1">
                <a:solidFill>
                  <a:srgbClr val="000000"/>
                </a:solidFill>
              </a:rPr>
              <a:t>Kaluza</a:t>
            </a:r>
            <a:r>
              <a:rPr lang="en-GB" sz="1400" b="1" dirty="0">
                <a:solidFill>
                  <a:srgbClr val="000000"/>
                </a:solidFill>
              </a:rPr>
              <a:t>-Klein Particle a Viable Dark Matter Candidate? </a:t>
            </a:r>
            <a:r>
              <a:rPr lang="en-GB" sz="1400" b="1" dirty="0">
                <a:hlinkClick r:id="rId6">
                  <a:extLst>
                    <a:ext uri="{A12FA001-AC4F-418D-AE19-62706E023703}">
                      <ahyp:hlinkClr xmlns:ahyp="http://schemas.microsoft.com/office/drawing/2018/hyperlinkcolor" val="tx"/>
                    </a:ext>
                  </a:extLst>
                </a:hlinkClick>
              </a:rPr>
              <a:t>Geraldine Servant</a:t>
            </a:r>
            <a:r>
              <a:rPr lang="en-GB" sz="1400" b="1" dirty="0"/>
              <a:t>, </a:t>
            </a:r>
            <a:r>
              <a:rPr lang="en-GB" sz="1400" b="1" dirty="0">
                <a:hlinkClick r:id="rId7">
                  <a:extLst>
                    <a:ext uri="{A12FA001-AC4F-418D-AE19-62706E023703}">
                      <ahyp:hlinkClr xmlns:ahyp="http://schemas.microsoft.com/office/drawing/2018/hyperlinkcolor" val="tx"/>
                    </a:ext>
                  </a:extLst>
                </a:hlinkClick>
              </a:rPr>
              <a:t>Tim M.P. Tait</a:t>
            </a:r>
            <a:r>
              <a:rPr lang="en-GB" sz="1400" b="1" dirty="0"/>
              <a:t> Physics Published 2003</a:t>
            </a:r>
          </a:p>
          <a:p>
            <a:endParaRPr lang="en-GB" b="1" i="0" dirty="0">
              <a:solidFill>
                <a:srgbClr val="000000"/>
              </a:solidFill>
              <a:effectLst/>
              <a:latin typeface="Lucida Grande"/>
            </a:endParaRPr>
          </a:p>
        </p:txBody>
      </p:sp>
      <p:sp>
        <p:nvSpPr>
          <p:cNvPr id="17" name="Rectángulo 16">
            <a:extLst>
              <a:ext uri="{FF2B5EF4-FFF2-40B4-BE49-F238E27FC236}">
                <a16:creationId xmlns:a16="http://schemas.microsoft.com/office/drawing/2014/main" id="{6E5F9B9F-1E54-4F4D-ACD3-F3EC57E6CAFD}"/>
              </a:ext>
            </a:extLst>
          </p:cNvPr>
          <p:cNvSpPr/>
          <p:nvPr/>
        </p:nvSpPr>
        <p:spPr>
          <a:xfrm>
            <a:off x="6884905" y="847100"/>
            <a:ext cx="4021046" cy="528505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9" name="CuadroTexto 18">
            <a:extLst>
              <a:ext uri="{FF2B5EF4-FFF2-40B4-BE49-F238E27FC236}">
                <a16:creationId xmlns:a16="http://schemas.microsoft.com/office/drawing/2014/main" id="{08C3A7A3-6DA5-4616-92C7-A42007ACDD4E}"/>
              </a:ext>
            </a:extLst>
          </p:cNvPr>
          <p:cNvSpPr txBox="1"/>
          <p:nvPr/>
        </p:nvSpPr>
        <p:spPr>
          <a:xfrm flipH="1">
            <a:off x="691040" y="4629441"/>
            <a:ext cx="6148583" cy="1015663"/>
          </a:xfrm>
          <a:prstGeom prst="rect">
            <a:avLst/>
          </a:prstGeom>
          <a:noFill/>
        </p:spPr>
        <p:txBody>
          <a:bodyPr wrap="square" rtlCol="0">
            <a:spAutoFit/>
          </a:bodyPr>
          <a:lstStyle/>
          <a:p>
            <a:r>
              <a:rPr lang="es-ES" sz="2000" dirty="0"/>
              <a:t>Los modelos que van más allá del modelo Standard (“</a:t>
            </a:r>
            <a:r>
              <a:rPr lang="es-ES" sz="2000" b="1" dirty="0"/>
              <a:t>nueva física</a:t>
            </a:r>
            <a:r>
              <a:rPr lang="es-ES" sz="2000" dirty="0"/>
              <a:t>”) implican la existencia de </a:t>
            </a:r>
            <a:r>
              <a:rPr lang="es-ES" sz="2000" b="1" dirty="0"/>
              <a:t>partículas exóticas</a:t>
            </a:r>
            <a:r>
              <a:rPr lang="es-ES" sz="2000" dirty="0"/>
              <a:t> que aún no han sido descubiertas</a:t>
            </a:r>
            <a:endParaRPr lang="en-GB" sz="2000" dirty="0"/>
          </a:p>
        </p:txBody>
      </p:sp>
      <p:pic>
        <p:nvPicPr>
          <p:cNvPr id="12" name="Imagen 11">
            <a:extLst>
              <a:ext uri="{FF2B5EF4-FFF2-40B4-BE49-F238E27FC236}">
                <a16:creationId xmlns:a16="http://schemas.microsoft.com/office/drawing/2014/main" id="{92EE1A4B-6DEB-4D04-8393-6EAF76FF9CA0}"/>
              </a:ext>
            </a:extLst>
          </p:cNvPr>
          <p:cNvPicPr>
            <a:picLocks noChangeAspect="1"/>
          </p:cNvPicPr>
          <p:nvPr/>
        </p:nvPicPr>
        <p:blipFill rotWithShape="1">
          <a:blip r:embed="rId3"/>
          <a:srcRect l="28877" t="38879" r="50010" b="36793"/>
          <a:stretch/>
        </p:blipFill>
        <p:spPr>
          <a:xfrm>
            <a:off x="7446851" y="3976068"/>
            <a:ext cx="3048085" cy="1974447"/>
          </a:xfrm>
          <a:prstGeom prst="rect">
            <a:avLst/>
          </a:prstGeom>
        </p:spPr>
      </p:pic>
    </p:spTree>
    <p:extLst>
      <p:ext uri="{BB962C8B-B14F-4D97-AF65-F5344CB8AC3E}">
        <p14:creationId xmlns:p14="http://schemas.microsoft.com/office/powerpoint/2010/main" val="3127397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2612575" cy="400110"/>
          </a:xfrm>
          <a:prstGeom prst="rect">
            <a:avLst/>
          </a:prstGeom>
          <a:noFill/>
        </p:spPr>
        <p:txBody>
          <a:bodyPr wrap="none" rtlCol="0">
            <a:spAutoFit/>
          </a:bodyPr>
          <a:lstStyle/>
          <a:p>
            <a:r>
              <a:rPr lang="es-ES" sz="2000" dirty="0"/>
              <a:t>EXPERIMENTO ATLAS</a:t>
            </a:r>
            <a:endParaRPr lang="en-GB" sz="2000" dirty="0"/>
          </a:p>
        </p:txBody>
      </p:sp>
      <p:sp>
        <p:nvSpPr>
          <p:cNvPr id="5" name="CuadroTexto 4">
            <a:extLst>
              <a:ext uri="{FF2B5EF4-FFF2-40B4-BE49-F238E27FC236}">
                <a16:creationId xmlns:a16="http://schemas.microsoft.com/office/drawing/2014/main" id="{9A63F73A-0B00-41B6-A0D5-5A448F4AFF0C}"/>
              </a:ext>
            </a:extLst>
          </p:cNvPr>
          <p:cNvSpPr txBox="1"/>
          <p:nvPr/>
        </p:nvSpPr>
        <p:spPr>
          <a:xfrm>
            <a:off x="8534593" y="124179"/>
            <a:ext cx="3284874" cy="400110"/>
          </a:xfrm>
          <a:prstGeom prst="rect">
            <a:avLst/>
          </a:prstGeom>
          <a:noFill/>
        </p:spPr>
        <p:txBody>
          <a:bodyPr wrap="none" rtlCol="0">
            <a:spAutoFit/>
          </a:bodyPr>
          <a:lstStyle/>
          <a:p>
            <a:r>
              <a:rPr lang="es-ES" sz="2000" dirty="0"/>
              <a:t>Física del experimento ATLAS</a:t>
            </a:r>
            <a:endParaRPr lang="en-GB" sz="2000" dirty="0"/>
          </a:p>
        </p:txBody>
      </p:sp>
      <p:pic>
        <p:nvPicPr>
          <p:cNvPr id="1028" name="Picture 4" descr="Image result for cern structure">
            <a:extLst>
              <a:ext uri="{FF2B5EF4-FFF2-40B4-BE49-F238E27FC236}">
                <a16:creationId xmlns:a16="http://schemas.microsoft.com/office/drawing/2014/main" id="{CEDDC6F0-2A03-4F6D-91F0-AB567DD26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25" y="982708"/>
            <a:ext cx="6610051" cy="503356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3C3C58ED-3E91-4D73-AF44-1E4437E7F0D9}"/>
              </a:ext>
            </a:extLst>
          </p:cNvPr>
          <p:cNvSpPr txBox="1"/>
          <p:nvPr/>
        </p:nvSpPr>
        <p:spPr>
          <a:xfrm>
            <a:off x="6638226" y="914169"/>
            <a:ext cx="4723051" cy="2585323"/>
          </a:xfrm>
          <a:prstGeom prst="rect">
            <a:avLst/>
          </a:prstGeom>
          <a:noFill/>
        </p:spPr>
        <p:txBody>
          <a:bodyPr wrap="square" rtlCol="0">
            <a:spAutoFit/>
          </a:bodyPr>
          <a:lstStyle/>
          <a:p>
            <a:r>
              <a:rPr lang="es-ES" b="1" dirty="0">
                <a:solidFill>
                  <a:schemeClr val="accent2"/>
                </a:solidFill>
              </a:rPr>
              <a:t>LHC</a:t>
            </a:r>
          </a:p>
          <a:p>
            <a:endParaRPr lang="es-ES" b="1" dirty="0">
              <a:solidFill>
                <a:schemeClr val="accent2"/>
              </a:solidFill>
            </a:endParaRPr>
          </a:p>
          <a:p>
            <a:r>
              <a:rPr lang="es-ES" dirty="0"/>
              <a:t>- 27 km de longitud </a:t>
            </a:r>
          </a:p>
          <a:p>
            <a:r>
              <a:rPr lang="es-ES" dirty="0"/>
              <a:t>- Aceleración de protones a velocidades de casi </a:t>
            </a:r>
            <a:r>
              <a:rPr lang="es-ES" i="1" dirty="0"/>
              <a:t>c</a:t>
            </a:r>
            <a:r>
              <a:rPr lang="es-ES" dirty="0"/>
              <a:t> y colisión </a:t>
            </a:r>
          </a:p>
          <a:p>
            <a:r>
              <a:rPr lang="es-ES" dirty="0"/>
              <a:t>- Se recrean las condiciones de instantes posteriores al Big </a:t>
            </a:r>
            <a:r>
              <a:rPr lang="es-ES" dirty="0" err="1"/>
              <a:t>Bang</a:t>
            </a:r>
            <a:endParaRPr lang="es-ES" dirty="0"/>
          </a:p>
          <a:p>
            <a:endParaRPr lang="es-ES" dirty="0"/>
          </a:p>
          <a:p>
            <a:endParaRPr lang="es-ES" dirty="0"/>
          </a:p>
        </p:txBody>
      </p:sp>
      <p:sp>
        <p:nvSpPr>
          <p:cNvPr id="6" name="CuadroTexto 5">
            <a:extLst>
              <a:ext uri="{FF2B5EF4-FFF2-40B4-BE49-F238E27FC236}">
                <a16:creationId xmlns:a16="http://schemas.microsoft.com/office/drawing/2014/main" id="{72C63452-5561-49DF-B042-59800B1CB67F}"/>
              </a:ext>
            </a:extLst>
          </p:cNvPr>
          <p:cNvSpPr txBox="1"/>
          <p:nvPr/>
        </p:nvSpPr>
        <p:spPr>
          <a:xfrm>
            <a:off x="6638225" y="3426311"/>
            <a:ext cx="4723051" cy="3416320"/>
          </a:xfrm>
          <a:prstGeom prst="rect">
            <a:avLst/>
          </a:prstGeom>
          <a:noFill/>
        </p:spPr>
        <p:txBody>
          <a:bodyPr wrap="square" rtlCol="0">
            <a:spAutoFit/>
          </a:bodyPr>
          <a:lstStyle/>
          <a:p>
            <a:r>
              <a:rPr lang="es-ES" b="1" dirty="0">
                <a:solidFill>
                  <a:schemeClr val="accent2"/>
                </a:solidFill>
              </a:rPr>
              <a:t>ATLAS </a:t>
            </a:r>
          </a:p>
          <a:p>
            <a:endParaRPr lang="es-ES" b="1" dirty="0">
              <a:solidFill>
                <a:schemeClr val="accent2"/>
              </a:solidFill>
            </a:endParaRPr>
          </a:p>
          <a:p>
            <a:r>
              <a:rPr lang="es-ES" dirty="0"/>
              <a:t>- Uno de los cuatro grandes detectores del LHC</a:t>
            </a:r>
          </a:p>
          <a:p>
            <a:r>
              <a:rPr lang="es-ES" dirty="0"/>
              <a:t>- Diseñado para medir la mayor cantidad posible de señales. </a:t>
            </a:r>
            <a:r>
              <a:rPr lang="es-ES" b="1" dirty="0"/>
              <a:t>Búsqueda de nuevas partículas. </a:t>
            </a:r>
          </a:p>
          <a:p>
            <a:endParaRPr lang="es-ES" dirty="0"/>
          </a:p>
          <a:p>
            <a:r>
              <a:rPr lang="es-ES" dirty="0"/>
              <a:t>Ejemplo: </a:t>
            </a:r>
            <a:r>
              <a:rPr lang="es-ES" dirty="0" err="1"/>
              <a:t>Bosson</a:t>
            </a:r>
            <a:r>
              <a:rPr lang="es-ES" dirty="0"/>
              <a:t> de Higgs 2012 (junto a CMS) </a:t>
            </a:r>
          </a:p>
          <a:p>
            <a:endParaRPr lang="es-ES" dirty="0"/>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411981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9E1AA75-2D2E-4EB8-9C50-44BD4723E2B2}"/>
              </a:ext>
            </a:extLst>
          </p:cNvPr>
          <p:cNvSpPr txBox="1"/>
          <p:nvPr/>
        </p:nvSpPr>
        <p:spPr>
          <a:xfrm>
            <a:off x="372533" y="124179"/>
            <a:ext cx="2612575" cy="400110"/>
          </a:xfrm>
          <a:prstGeom prst="rect">
            <a:avLst/>
          </a:prstGeom>
          <a:noFill/>
        </p:spPr>
        <p:txBody>
          <a:bodyPr wrap="none" rtlCol="0">
            <a:spAutoFit/>
          </a:bodyPr>
          <a:lstStyle/>
          <a:p>
            <a:r>
              <a:rPr lang="es-ES" sz="2000" dirty="0"/>
              <a:t>EXPERIMENTO ATLAS</a:t>
            </a:r>
            <a:endParaRPr lang="en-GB" sz="2000" dirty="0"/>
          </a:p>
        </p:txBody>
      </p:sp>
      <p:sp>
        <p:nvSpPr>
          <p:cNvPr id="5" name="CuadroTexto 4">
            <a:extLst>
              <a:ext uri="{FF2B5EF4-FFF2-40B4-BE49-F238E27FC236}">
                <a16:creationId xmlns:a16="http://schemas.microsoft.com/office/drawing/2014/main" id="{9A63F73A-0B00-41B6-A0D5-5A448F4AFF0C}"/>
              </a:ext>
            </a:extLst>
          </p:cNvPr>
          <p:cNvSpPr txBox="1"/>
          <p:nvPr/>
        </p:nvSpPr>
        <p:spPr>
          <a:xfrm>
            <a:off x="8534593" y="124179"/>
            <a:ext cx="3284874" cy="400110"/>
          </a:xfrm>
          <a:prstGeom prst="rect">
            <a:avLst/>
          </a:prstGeom>
          <a:noFill/>
        </p:spPr>
        <p:txBody>
          <a:bodyPr wrap="none" rtlCol="0">
            <a:spAutoFit/>
          </a:bodyPr>
          <a:lstStyle/>
          <a:p>
            <a:r>
              <a:rPr lang="es-ES" sz="2000" dirty="0"/>
              <a:t>Física del experimento ATLAS</a:t>
            </a:r>
            <a:endParaRPr lang="en-GB" sz="2000" dirty="0"/>
          </a:p>
        </p:txBody>
      </p:sp>
      <p:pic>
        <p:nvPicPr>
          <p:cNvPr id="2050" name="Picture 2" descr="Image result for atlas structure  detector">
            <a:extLst>
              <a:ext uri="{FF2B5EF4-FFF2-40B4-BE49-F238E27FC236}">
                <a16:creationId xmlns:a16="http://schemas.microsoft.com/office/drawing/2014/main" id="{0B0A8CE9-E703-409E-8649-17F3AEB968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1" t="-1141" r="3778" b="1141"/>
          <a:stretch/>
        </p:blipFill>
        <p:spPr bwMode="auto">
          <a:xfrm>
            <a:off x="525027" y="1178845"/>
            <a:ext cx="5780418" cy="523897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Image result for atlas detector">
            <a:extLst>
              <a:ext uri="{FF2B5EF4-FFF2-40B4-BE49-F238E27FC236}">
                <a16:creationId xmlns:a16="http://schemas.microsoft.com/office/drawing/2014/main" id="{298F07D6-7D79-40E3-A46A-F833E44F108D}"/>
              </a:ext>
            </a:extLst>
          </p:cNvPr>
          <p:cNvSpPr>
            <a:spLocks noChangeAspect="1" noChangeArrowheads="1"/>
          </p:cNvSpPr>
          <p:nvPr/>
        </p:nvSpPr>
        <p:spPr bwMode="auto">
          <a:xfrm>
            <a:off x="6024880" y="309372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6" name="Picture 8" descr="Related image">
            <a:extLst>
              <a:ext uri="{FF2B5EF4-FFF2-40B4-BE49-F238E27FC236}">
                <a16:creationId xmlns:a16="http://schemas.microsoft.com/office/drawing/2014/main" id="{11A61547-7CB7-4529-A125-2F10629CD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430" y="3246120"/>
            <a:ext cx="5144868" cy="330482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3864D248-E014-4450-9344-FBAF280F8ACC}"/>
              </a:ext>
            </a:extLst>
          </p:cNvPr>
          <p:cNvSpPr/>
          <p:nvPr/>
        </p:nvSpPr>
        <p:spPr>
          <a:xfrm>
            <a:off x="7127487" y="1224810"/>
            <a:ext cx="4346959" cy="175432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s-ES" dirty="0">
                <a:solidFill>
                  <a:srgbClr val="222222"/>
                </a:solidFill>
              </a:rPr>
              <a:t>- En cada una de las capas se detectan las propiedades de</a:t>
            </a:r>
            <a:r>
              <a:rPr lang="en-GB" dirty="0">
                <a:solidFill>
                  <a:srgbClr val="222222"/>
                </a:solidFill>
              </a:rPr>
              <a:t> de los </a:t>
            </a:r>
            <a:r>
              <a:rPr lang="en-GB" dirty="0" err="1">
                <a:solidFill>
                  <a:srgbClr val="222222"/>
                </a:solidFill>
              </a:rPr>
              <a:t>diferentes</a:t>
            </a:r>
            <a:r>
              <a:rPr lang="en-GB" dirty="0">
                <a:solidFill>
                  <a:srgbClr val="222222"/>
                </a:solidFill>
              </a:rPr>
              <a:t> </a:t>
            </a:r>
            <a:r>
              <a:rPr lang="en-GB" dirty="0" err="1">
                <a:solidFill>
                  <a:srgbClr val="222222"/>
                </a:solidFill>
              </a:rPr>
              <a:t>tipos</a:t>
            </a:r>
            <a:r>
              <a:rPr lang="en-GB" dirty="0">
                <a:solidFill>
                  <a:srgbClr val="222222"/>
                </a:solidFill>
              </a:rPr>
              <a:t> de </a:t>
            </a:r>
            <a:r>
              <a:rPr lang="en-GB" dirty="0" err="1">
                <a:solidFill>
                  <a:srgbClr val="222222"/>
                </a:solidFill>
              </a:rPr>
              <a:t>partículas</a:t>
            </a:r>
            <a:endParaRPr lang="en-GB" dirty="0">
              <a:solidFill>
                <a:srgbClr val="222222"/>
              </a:solidFill>
            </a:endParaRPr>
          </a:p>
          <a:p>
            <a:endParaRPr lang="en-GB" dirty="0">
              <a:solidFill>
                <a:srgbClr val="222222"/>
              </a:solidFill>
            </a:endParaRPr>
          </a:p>
          <a:p>
            <a:r>
              <a:rPr lang="en-GB" dirty="0">
                <a:solidFill>
                  <a:srgbClr val="222222"/>
                </a:solidFill>
              </a:rPr>
              <a:t>- Los </a:t>
            </a:r>
            <a:r>
              <a:rPr lang="en-GB" dirty="0" err="1">
                <a:solidFill>
                  <a:srgbClr val="222222"/>
                </a:solidFill>
              </a:rPr>
              <a:t>detectoren</a:t>
            </a:r>
            <a:r>
              <a:rPr lang="en-GB" dirty="0">
                <a:solidFill>
                  <a:srgbClr val="222222"/>
                </a:solidFill>
              </a:rPr>
              <a:t> </a:t>
            </a:r>
            <a:r>
              <a:rPr lang="en-GB" b="1" dirty="0" err="1">
                <a:solidFill>
                  <a:srgbClr val="222222"/>
                </a:solidFill>
              </a:rPr>
              <a:t>miden</a:t>
            </a:r>
            <a:r>
              <a:rPr lang="en-GB" b="1" dirty="0">
                <a:solidFill>
                  <a:srgbClr val="222222"/>
                </a:solidFill>
              </a:rPr>
              <a:t> </a:t>
            </a:r>
            <a:r>
              <a:rPr lang="en-GB" b="1" dirty="0" err="1">
                <a:solidFill>
                  <a:srgbClr val="222222"/>
                </a:solidFill>
              </a:rPr>
              <a:t>energías</a:t>
            </a:r>
            <a:r>
              <a:rPr lang="en-GB" b="1" dirty="0">
                <a:solidFill>
                  <a:srgbClr val="222222"/>
                </a:solidFill>
              </a:rPr>
              <a:t> y </a:t>
            </a:r>
            <a:r>
              <a:rPr lang="en-GB" b="1" dirty="0" err="1">
                <a:solidFill>
                  <a:srgbClr val="222222"/>
                </a:solidFill>
              </a:rPr>
              <a:t>trayectorias</a:t>
            </a:r>
            <a:r>
              <a:rPr lang="en-GB" b="1" dirty="0">
                <a:solidFill>
                  <a:srgbClr val="222222"/>
                </a:solidFill>
              </a:rPr>
              <a:t> </a:t>
            </a:r>
          </a:p>
        </p:txBody>
      </p:sp>
      <p:sp>
        <p:nvSpPr>
          <p:cNvPr id="6" name="Rectángulo 5">
            <a:extLst>
              <a:ext uri="{FF2B5EF4-FFF2-40B4-BE49-F238E27FC236}">
                <a16:creationId xmlns:a16="http://schemas.microsoft.com/office/drawing/2014/main" id="{A282359D-A42D-498F-9342-8C1E9EBFBD8C}"/>
              </a:ext>
            </a:extLst>
          </p:cNvPr>
          <p:cNvSpPr/>
          <p:nvPr/>
        </p:nvSpPr>
        <p:spPr>
          <a:xfrm>
            <a:off x="413819" y="666901"/>
            <a:ext cx="3854710" cy="369332"/>
          </a:xfrm>
          <a:prstGeom prst="rect">
            <a:avLst/>
          </a:prstGeom>
        </p:spPr>
        <p:txBody>
          <a:bodyPr wrap="none">
            <a:spAutoFit/>
          </a:bodyPr>
          <a:lstStyle/>
          <a:p>
            <a:r>
              <a:rPr lang="es-ES" b="1" dirty="0">
                <a:solidFill>
                  <a:schemeClr val="accent2"/>
                </a:solidFill>
              </a:rPr>
              <a:t>SISTEMA DE CAPAS DE ATLAS</a:t>
            </a:r>
          </a:p>
        </p:txBody>
      </p:sp>
    </p:spTree>
    <p:extLst>
      <p:ext uri="{BB962C8B-B14F-4D97-AF65-F5344CB8AC3E}">
        <p14:creationId xmlns:p14="http://schemas.microsoft.com/office/powerpoint/2010/main" val="254987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9814750-D68C-4FC6-AFAF-77161D0E1288}"/>
              </a:ext>
            </a:extLst>
          </p:cNvPr>
          <p:cNvSpPr txBox="1"/>
          <p:nvPr/>
        </p:nvSpPr>
        <p:spPr>
          <a:xfrm>
            <a:off x="8534593" y="124179"/>
            <a:ext cx="3284874" cy="400110"/>
          </a:xfrm>
          <a:prstGeom prst="rect">
            <a:avLst/>
          </a:prstGeom>
          <a:noFill/>
        </p:spPr>
        <p:txBody>
          <a:bodyPr wrap="none" rtlCol="0">
            <a:spAutoFit/>
          </a:bodyPr>
          <a:lstStyle/>
          <a:p>
            <a:r>
              <a:rPr lang="es-ES" sz="2000" dirty="0"/>
              <a:t>Física del experimento ATLAS</a:t>
            </a:r>
            <a:endParaRPr lang="en-GB" sz="2000" dirty="0"/>
          </a:p>
        </p:txBody>
      </p:sp>
      <p:sp>
        <p:nvSpPr>
          <p:cNvPr id="3" name="CuadroTexto 2">
            <a:extLst>
              <a:ext uri="{FF2B5EF4-FFF2-40B4-BE49-F238E27FC236}">
                <a16:creationId xmlns:a16="http://schemas.microsoft.com/office/drawing/2014/main" id="{82A1D785-44FE-4183-A134-C3456ED7092E}"/>
              </a:ext>
            </a:extLst>
          </p:cNvPr>
          <p:cNvSpPr txBox="1"/>
          <p:nvPr/>
        </p:nvSpPr>
        <p:spPr>
          <a:xfrm>
            <a:off x="372533" y="124179"/>
            <a:ext cx="4478470" cy="400110"/>
          </a:xfrm>
          <a:prstGeom prst="rect">
            <a:avLst/>
          </a:prstGeom>
          <a:noFill/>
        </p:spPr>
        <p:txBody>
          <a:bodyPr wrap="none" rtlCol="0">
            <a:spAutoFit/>
          </a:bodyPr>
          <a:lstStyle/>
          <a:p>
            <a:r>
              <a:rPr lang="es-ES" sz="2000" dirty="0"/>
              <a:t>RESUMEN DE LA TEORÍA Y OBJETIVOS</a:t>
            </a:r>
            <a:endParaRPr lang="en-GB" sz="2000" dirty="0"/>
          </a:p>
        </p:txBody>
      </p:sp>
      <p:sp>
        <p:nvSpPr>
          <p:cNvPr id="5" name="CuadroTexto 4">
            <a:extLst>
              <a:ext uri="{FF2B5EF4-FFF2-40B4-BE49-F238E27FC236}">
                <a16:creationId xmlns:a16="http://schemas.microsoft.com/office/drawing/2014/main" id="{0E394277-53E7-4D36-8471-8E49CFC7E643}"/>
              </a:ext>
            </a:extLst>
          </p:cNvPr>
          <p:cNvSpPr txBox="1"/>
          <p:nvPr/>
        </p:nvSpPr>
        <p:spPr>
          <a:xfrm>
            <a:off x="663369" y="5246972"/>
            <a:ext cx="2897792" cy="2031325"/>
          </a:xfrm>
          <a:prstGeom prst="rect">
            <a:avLst/>
          </a:prstGeom>
          <a:noFill/>
        </p:spPr>
        <p:txBody>
          <a:bodyPr wrap="square" rtlCol="0">
            <a:spAutoFit/>
          </a:bodyPr>
          <a:lstStyle/>
          <a:p>
            <a:r>
              <a:rPr lang="es-ES" dirty="0"/>
              <a:t>Generación de datos simulados correspondientes al SM (ruido) y a BSM (señal) </a:t>
            </a:r>
            <a:endParaRPr lang="es-ES" b="1" dirty="0">
              <a:solidFill>
                <a:schemeClr val="accent2"/>
              </a:solidFill>
            </a:endParaRPr>
          </a:p>
          <a:p>
            <a:endParaRPr lang="es-ES" b="1" dirty="0">
              <a:solidFill>
                <a:schemeClr val="accent2"/>
              </a:solidFill>
            </a:endParaRPr>
          </a:p>
          <a:p>
            <a:r>
              <a:rPr lang="es-ES" b="1" dirty="0">
                <a:solidFill>
                  <a:schemeClr val="accent2"/>
                </a:solidFill>
              </a:rPr>
              <a:t> </a:t>
            </a:r>
          </a:p>
          <a:p>
            <a:endParaRPr lang="es-ES" dirty="0"/>
          </a:p>
          <a:p>
            <a:endParaRPr lang="es-ES" dirty="0"/>
          </a:p>
        </p:txBody>
      </p:sp>
      <p:sp>
        <p:nvSpPr>
          <p:cNvPr id="7" name="Rectángulo 6">
            <a:extLst>
              <a:ext uri="{FF2B5EF4-FFF2-40B4-BE49-F238E27FC236}">
                <a16:creationId xmlns:a16="http://schemas.microsoft.com/office/drawing/2014/main" id="{65914B46-A355-4937-968B-1DEEAD10B138}"/>
              </a:ext>
            </a:extLst>
          </p:cNvPr>
          <p:cNvSpPr/>
          <p:nvPr/>
        </p:nvSpPr>
        <p:spPr>
          <a:xfrm>
            <a:off x="4738720" y="5147486"/>
            <a:ext cx="2897793" cy="1200329"/>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r>
              <a:rPr lang="es-ES" dirty="0"/>
              <a:t>Uso de ML para realizar una clasificación. </a:t>
            </a:r>
          </a:p>
          <a:p>
            <a:r>
              <a:rPr lang="es-ES" dirty="0"/>
              <a:t>Extracción de propiedades y variables más importantes </a:t>
            </a:r>
          </a:p>
        </p:txBody>
      </p:sp>
      <p:sp>
        <p:nvSpPr>
          <p:cNvPr id="8" name="Rectángulo 7">
            <a:extLst>
              <a:ext uri="{FF2B5EF4-FFF2-40B4-BE49-F238E27FC236}">
                <a16:creationId xmlns:a16="http://schemas.microsoft.com/office/drawing/2014/main" id="{2BB11023-3E12-48C9-A1EA-44201AEC5D96}"/>
              </a:ext>
            </a:extLst>
          </p:cNvPr>
          <p:cNvSpPr/>
          <p:nvPr/>
        </p:nvSpPr>
        <p:spPr>
          <a:xfrm>
            <a:off x="8738434" y="5239364"/>
            <a:ext cx="3081033" cy="923330"/>
          </a:xfrm>
          <a:prstGeom prst="rect">
            <a:avLst/>
          </a:prstGeom>
        </p:spPr>
        <p:txBody>
          <a:bodyPr wrap="square">
            <a:spAutoFit/>
          </a:bodyPr>
          <a:lstStyle/>
          <a:p>
            <a:r>
              <a:rPr lang="es-ES" dirty="0"/>
              <a:t>Testeo sobre datos reales extraídos del experimento ATLAS </a:t>
            </a:r>
          </a:p>
        </p:txBody>
      </p:sp>
      <p:sp>
        <p:nvSpPr>
          <p:cNvPr id="11" name="Flecha: a la derecha 10">
            <a:extLst>
              <a:ext uri="{FF2B5EF4-FFF2-40B4-BE49-F238E27FC236}">
                <a16:creationId xmlns:a16="http://schemas.microsoft.com/office/drawing/2014/main" id="{2EEA2B7E-EC40-4DD4-AFCE-C82CAE069FCA}"/>
              </a:ext>
            </a:extLst>
          </p:cNvPr>
          <p:cNvSpPr/>
          <p:nvPr/>
        </p:nvSpPr>
        <p:spPr>
          <a:xfrm>
            <a:off x="3744401" y="5701933"/>
            <a:ext cx="654262" cy="45719"/>
          </a:xfrm>
          <a:prstGeom prst="rightArrow">
            <a:avLst/>
          </a:prstGeom>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2" name="Flecha: a la derecha 11">
            <a:extLst>
              <a:ext uri="{FF2B5EF4-FFF2-40B4-BE49-F238E27FC236}">
                <a16:creationId xmlns:a16="http://schemas.microsoft.com/office/drawing/2014/main" id="{2B366083-1260-4776-9E0C-DAC5583CDBD7}"/>
              </a:ext>
            </a:extLst>
          </p:cNvPr>
          <p:cNvSpPr/>
          <p:nvPr/>
        </p:nvSpPr>
        <p:spPr>
          <a:xfrm>
            <a:off x="7806262" y="5701932"/>
            <a:ext cx="654262" cy="45719"/>
          </a:xfrm>
          <a:prstGeom prst="rightArrow">
            <a:avLst/>
          </a:prstGeom>
          <a:ln w="76200"/>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3" name="CuadroTexto 12">
            <a:extLst>
              <a:ext uri="{FF2B5EF4-FFF2-40B4-BE49-F238E27FC236}">
                <a16:creationId xmlns:a16="http://schemas.microsoft.com/office/drawing/2014/main" id="{8F86B22D-6BD4-4669-B479-E32D065046B6}"/>
              </a:ext>
            </a:extLst>
          </p:cNvPr>
          <p:cNvSpPr txBox="1"/>
          <p:nvPr/>
        </p:nvSpPr>
        <p:spPr>
          <a:xfrm>
            <a:off x="372533" y="841760"/>
            <a:ext cx="10950526" cy="2585323"/>
          </a:xfrm>
          <a:prstGeom prst="rect">
            <a:avLst/>
          </a:prstGeom>
          <a:noFill/>
        </p:spPr>
        <p:txBody>
          <a:bodyPr wrap="square" rtlCol="0">
            <a:spAutoFit/>
          </a:bodyPr>
          <a:lstStyle/>
          <a:p>
            <a:r>
              <a:rPr lang="es-ES" b="1" dirty="0">
                <a:solidFill>
                  <a:schemeClr val="accent2"/>
                </a:solidFill>
              </a:rPr>
              <a:t>PUNTOS TRATADOS</a:t>
            </a:r>
          </a:p>
          <a:p>
            <a:endParaRPr lang="es-ES" b="1" dirty="0">
              <a:solidFill>
                <a:schemeClr val="accent2"/>
              </a:solidFill>
            </a:endParaRPr>
          </a:p>
          <a:p>
            <a:pPr marL="285750" indent="-285750">
              <a:buClr>
                <a:schemeClr val="accent2"/>
              </a:buClr>
              <a:buFont typeface="Wingdings" panose="05000000000000000000" pitchFamily="2" charset="2"/>
              <a:buChar char="Ø"/>
            </a:pPr>
            <a:r>
              <a:rPr lang="es-ES" b="1" dirty="0"/>
              <a:t>Modelo Standard ampliamente aceptado. </a:t>
            </a:r>
          </a:p>
          <a:p>
            <a:pPr marL="285750" indent="-285750">
              <a:buClr>
                <a:schemeClr val="accent2"/>
              </a:buClr>
              <a:buFont typeface="Wingdings" panose="05000000000000000000" pitchFamily="2" charset="2"/>
              <a:buChar char="Ø"/>
            </a:pPr>
            <a:endParaRPr lang="es-ES" b="1" dirty="0"/>
          </a:p>
          <a:p>
            <a:pPr marL="285750" indent="-285750">
              <a:buClr>
                <a:schemeClr val="accent2"/>
              </a:buClr>
              <a:buFont typeface="Wingdings" panose="05000000000000000000" pitchFamily="2" charset="2"/>
              <a:buChar char="Ø"/>
            </a:pPr>
            <a:r>
              <a:rPr lang="es-ES" b="1" dirty="0"/>
              <a:t>Existen fenómenos que quedan fuera del modelo Standard </a:t>
            </a:r>
          </a:p>
          <a:p>
            <a:pPr marL="285750" indent="-285750">
              <a:buClr>
                <a:schemeClr val="accent2"/>
              </a:buClr>
              <a:buFont typeface="Wingdings" panose="05000000000000000000" pitchFamily="2" charset="2"/>
              <a:buChar char="Ø"/>
            </a:pPr>
            <a:endParaRPr lang="es-ES" b="1" dirty="0"/>
          </a:p>
          <a:p>
            <a:pPr marL="285750" indent="-285750">
              <a:buClr>
                <a:schemeClr val="accent2"/>
              </a:buClr>
              <a:buFont typeface="Wingdings" panose="05000000000000000000" pitchFamily="2" charset="2"/>
              <a:buChar char="Ø"/>
            </a:pPr>
            <a:r>
              <a:rPr lang="es-ES" b="1" dirty="0"/>
              <a:t>Otros modelos añaden partículas exóticas para describir los eventos que quedan fuera del SM </a:t>
            </a:r>
          </a:p>
          <a:p>
            <a:pPr marL="285750" indent="-285750">
              <a:buClr>
                <a:schemeClr val="accent2"/>
              </a:buClr>
              <a:buFont typeface="Wingdings" panose="05000000000000000000" pitchFamily="2" charset="2"/>
              <a:buChar char="Ø"/>
            </a:pPr>
            <a:endParaRPr lang="es-ES" b="1" dirty="0"/>
          </a:p>
          <a:p>
            <a:pPr marL="285750" indent="-285750">
              <a:buClr>
                <a:schemeClr val="accent2"/>
              </a:buClr>
              <a:buFont typeface="Wingdings" panose="05000000000000000000" pitchFamily="2" charset="2"/>
              <a:buChar char="Ø"/>
            </a:pPr>
            <a:r>
              <a:rPr lang="es-ES" b="1" dirty="0"/>
              <a:t>La función de del detector ATLAS es la búsqueda de nuevas partículas.</a:t>
            </a:r>
            <a:endParaRPr lang="es-ES" dirty="0"/>
          </a:p>
        </p:txBody>
      </p:sp>
      <p:sp>
        <p:nvSpPr>
          <p:cNvPr id="9" name="Rectángulo 8">
            <a:extLst>
              <a:ext uri="{FF2B5EF4-FFF2-40B4-BE49-F238E27FC236}">
                <a16:creationId xmlns:a16="http://schemas.microsoft.com/office/drawing/2014/main" id="{7FB9E62C-814B-43B7-BC36-E1BA4BCA8A5A}"/>
              </a:ext>
            </a:extLst>
          </p:cNvPr>
          <p:cNvSpPr/>
          <p:nvPr/>
        </p:nvSpPr>
        <p:spPr>
          <a:xfrm>
            <a:off x="372533" y="4649410"/>
            <a:ext cx="2250103" cy="369332"/>
          </a:xfrm>
          <a:prstGeom prst="rect">
            <a:avLst/>
          </a:prstGeom>
        </p:spPr>
        <p:txBody>
          <a:bodyPr wrap="none">
            <a:spAutoFit/>
          </a:bodyPr>
          <a:lstStyle/>
          <a:p>
            <a:r>
              <a:rPr lang="es-ES" b="1" dirty="0">
                <a:solidFill>
                  <a:schemeClr val="accent2"/>
                </a:solidFill>
              </a:rPr>
              <a:t>PROCEDIMIENTO</a:t>
            </a:r>
          </a:p>
        </p:txBody>
      </p:sp>
      <p:sp>
        <p:nvSpPr>
          <p:cNvPr id="14" name="Rectángulo 13">
            <a:extLst>
              <a:ext uri="{FF2B5EF4-FFF2-40B4-BE49-F238E27FC236}">
                <a16:creationId xmlns:a16="http://schemas.microsoft.com/office/drawing/2014/main" id="{C0B15F81-3A68-46B8-A657-C8E54106BDDA}"/>
              </a:ext>
            </a:extLst>
          </p:cNvPr>
          <p:cNvSpPr/>
          <p:nvPr/>
        </p:nvSpPr>
        <p:spPr>
          <a:xfrm>
            <a:off x="361665" y="3967695"/>
            <a:ext cx="9045746" cy="369332"/>
          </a:xfrm>
          <a:prstGeom prst="rect">
            <a:avLst/>
          </a:prstGeom>
        </p:spPr>
        <p:txBody>
          <a:bodyPr wrap="none">
            <a:spAutoFit/>
          </a:bodyPr>
          <a:lstStyle/>
          <a:p>
            <a:r>
              <a:rPr lang="es-ES" b="1" dirty="0">
                <a:solidFill>
                  <a:schemeClr val="accent2"/>
                </a:solidFill>
              </a:rPr>
              <a:t>OBJETIVO </a:t>
            </a:r>
            <a:r>
              <a:rPr lang="es-ES" b="1" dirty="0"/>
              <a:t>: BUSCAR NUEVA FÍSICA EN LAS COLISIONES PROTÓN-PROTÓN</a:t>
            </a:r>
          </a:p>
        </p:txBody>
      </p:sp>
    </p:spTree>
    <p:extLst>
      <p:ext uri="{BB962C8B-B14F-4D97-AF65-F5344CB8AC3E}">
        <p14:creationId xmlns:p14="http://schemas.microsoft.com/office/powerpoint/2010/main" val="1473797264"/>
      </p:ext>
    </p:extLst>
  </p:cSld>
  <p:clrMapOvr>
    <a:masterClrMapping/>
  </p:clrMapOvr>
</p:sld>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979</TotalTime>
  <Words>2899</Words>
  <Application>Microsoft Office PowerPoint</Application>
  <PresentationFormat>Panorámica</PresentationFormat>
  <Paragraphs>429</Paragraphs>
  <Slides>25</Slides>
  <Notes>25</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25</vt:i4>
      </vt:variant>
    </vt:vector>
  </HeadingPairs>
  <TitlesOfParts>
    <vt:vector size="37" baseType="lpstr">
      <vt:lpstr>Arial</vt:lpstr>
      <vt:lpstr>Arial Unicode MS</vt:lpstr>
      <vt:lpstr>Calibri</vt:lpstr>
      <vt:lpstr>Cambria Math</vt:lpstr>
      <vt:lpstr>Courier New</vt:lpstr>
      <vt:lpstr>Gill Sans MT</vt:lpstr>
      <vt:lpstr>Lucida Grande</vt:lpstr>
      <vt:lpstr>OpenSymbol</vt:lpstr>
      <vt:lpstr>TimesNewRomanPSMT</vt:lpstr>
      <vt:lpstr>Wingdings</vt:lpstr>
      <vt:lpstr>Wingdings 2</vt:lpstr>
      <vt:lpstr>Dividendo</vt:lpstr>
      <vt:lpstr>Presentación de PowerPoint</vt:lpstr>
      <vt:lpstr>Índice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Ángela GM</dc:creator>
  <cp:lastModifiedBy>Ángela GM</cp:lastModifiedBy>
  <cp:revision>38</cp:revision>
  <dcterms:created xsi:type="dcterms:W3CDTF">2020-07-14T13:27:22Z</dcterms:created>
  <dcterms:modified xsi:type="dcterms:W3CDTF">2020-07-20T07:26:28Z</dcterms:modified>
</cp:coreProperties>
</file>